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  <p:sldMasterId id="2147483660" r:id="rId7"/>
  </p:sldMasterIdLst>
  <p:notesMasterIdLst>
    <p:notesMasterId r:id="rId23"/>
  </p:notesMasterIdLst>
  <p:sldIdLst>
    <p:sldId id="256" r:id="rId8"/>
    <p:sldId id="262" r:id="rId9"/>
    <p:sldId id="322" r:id="rId10"/>
    <p:sldId id="280" r:id="rId11"/>
    <p:sldId id="299" r:id="rId12"/>
    <p:sldId id="325" r:id="rId13"/>
    <p:sldId id="323" r:id="rId14"/>
    <p:sldId id="305" r:id="rId15"/>
    <p:sldId id="306" r:id="rId16"/>
    <p:sldId id="307" r:id="rId17"/>
    <p:sldId id="328" r:id="rId18"/>
    <p:sldId id="327" r:id="rId19"/>
    <p:sldId id="326" r:id="rId20"/>
    <p:sldId id="329" r:id="rId21"/>
    <p:sldId id="29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rhodes01" initials="l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2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3840" autoAdjust="0"/>
  </p:normalViewPr>
  <p:slideViewPr>
    <p:cSldViewPr>
      <p:cViewPr>
        <p:scale>
          <a:sx n="83" d="100"/>
          <a:sy n="83" d="100"/>
        </p:scale>
        <p:origin x="-1578" y="3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4.xml"/><Relationship Id="rId24" Type="http://schemas.openxmlformats.org/officeDocument/2006/relationships/commentAuthors" Target="commentAuthors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F2694B-1247-45D9-847D-B02DDDF3CAEB}" type="datetimeFigureOut">
              <a:rPr lang="en-GB" smtClean="0"/>
              <a:pPr/>
              <a:t>30/01/2018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C4BC8-ED70-4577-86F7-7E5B0EA41E5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329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b="0" u="sng" dirty="0" smtClean="0"/>
              <a:t>Title slide</a:t>
            </a:r>
          </a:p>
          <a:p>
            <a:r>
              <a:rPr lang="en-GB" baseline="0" dirty="0" smtClean="0"/>
              <a:t>L</a:t>
            </a:r>
            <a:r>
              <a:rPr lang="en-GB" dirty="0" smtClean="0"/>
              <a:t>ogo only</a:t>
            </a:r>
            <a:r>
              <a:rPr lang="en-GB" baseline="0" dirty="0" smtClean="0"/>
              <a:t> on white</a:t>
            </a:r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C4BC8-ED70-4577-86F7-7E5B0EA41E5E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b="0" u="sng" dirty="0" smtClean="0"/>
              <a:t>Note – this is a feasibility study – we are NOT</a:t>
            </a:r>
            <a:r>
              <a:rPr lang="en-GB" b="0" u="sng" baseline="0" dirty="0" smtClean="0"/>
              <a:t> carrying out trials.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C4BC8-ED70-4577-86F7-7E5B0EA41E5E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b="0" u="sng" dirty="0" smtClean="0"/>
              <a:t>Note – trial sites for next stage of the project should we get the funding</a:t>
            </a:r>
            <a:r>
              <a:rPr lang="en-GB" b="0" u="sng" baseline="0" dirty="0" smtClean="0"/>
              <a:t> and should the results of the feasibility study be positive.</a:t>
            </a:r>
          </a:p>
          <a:p>
            <a:r>
              <a:rPr lang="en-GB" b="0" u="sng" baseline="0" dirty="0" smtClean="0"/>
              <a:t>Focus on functional elements for identifying trial sites – e.g. – need areas at risk of flooding, low lying areas etc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C4BC8-ED70-4577-86F7-7E5B0EA41E5E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Primarily Humber Estuary, but also focusing on several landholdings</a:t>
            </a:r>
            <a:r>
              <a:rPr lang="en-GB" baseline="0" dirty="0" smtClean="0"/>
              <a:t> in the HHLs</a:t>
            </a:r>
          </a:p>
          <a:p>
            <a:r>
              <a:rPr lang="en-GB" baseline="0" dirty="0" smtClean="0"/>
              <a:t>Primarily temp wetlands/warping, but including SR designs where applicable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C4BC8-ED70-4577-86F7-7E5B0EA41E5E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Make clear not displacing farmland birds – rotational aspect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C4BC8-ED70-4577-86F7-7E5B0EA41E5E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C4BC8-ED70-4577-86F7-7E5B0EA41E5E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432" y="2540497"/>
            <a:ext cx="7656960" cy="1584176"/>
          </a:xfrm>
        </p:spPr>
        <p:txBody>
          <a:bodyPr anchor="t"/>
          <a:lstStyle>
            <a:lvl1pPr algn="l">
              <a:defRPr b="1" baseline="0">
                <a:solidFill>
                  <a:srgbClr val="007AC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3256" y="4268688"/>
            <a:ext cx="7647136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0000"/>
            <a:ext cx="2880000" cy="1343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40000" y="540000"/>
            <a:ext cx="7920432" cy="872776"/>
          </a:xfrm>
        </p:spPr>
        <p:txBody>
          <a:bodyPr anchor="t">
            <a:normAutofit/>
          </a:bodyPr>
          <a:lstStyle>
            <a:lvl1pPr algn="l">
              <a:defRPr sz="4000" b="1" baseline="0">
                <a:solidFill>
                  <a:srgbClr val="007AC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539750" y="1628775"/>
            <a:ext cx="7920039" cy="3887788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40000" y="540000"/>
            <a:ext cx="7920432" cy="872776"/>
          </a:xfrm>
        </p:spPr>
        <p:txBody>
          <a:bodyPr anchor="t">
            <a:normAutofit/>
          </a:bodyPr>
          <a:lstStyle>
            <a:lvl1pPr algn="l">
              <a:defRPr sz="4000" b="1" baseline="0">
                <a:solidFill>
                  <a:srgbClr val="007AC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0"/>
          </p:nvPr>
        </p:nvSpPr>
        <p:spPr>
          <a:xfrm>
            <a:off x="539750" y="1628776"/>
            <a:ext cx="7920039" cy="381635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432" y="3212977"/>
            <a:ext cx="7440936" cy="1584176"/>
          </a:xfrm>
        </p:spPr>
        <p:txBody>
          <a:bodyPr anchor="t"/>
          <a:lstStyle>
            <a:lvl1pPr algn="l">
              <a:defRPr b="1" baseline="0">
                <a:solidFill>
                  <a:srgbClr val="007AC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3256" y="4916761"/>
            <a:ext cx="7431112" cy="1176536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D1DC3-E757-48EF-810B-C162259AFCCB}" type="datetimeFigureOut">
              <a:rPr lang="en-GB" smtClean="0"/>
              <a:pPr/>
              <a:t>30/01/2018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C7A5-73B1-4772-83ED-589DF7DFEB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D1DC3-E757-48EF-810B-C162259AFCCB}" type="datetimeFigureOut">
              <a:rPr lang="en-GB" smtClean="0"/>
              <a:pPr/>
              <a:t>30/01/2018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C7A5-73B1-4772-83ED-589DF7DFEB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D1DC3-E757-48EF-810B-C162259AFCCB}" type="datetimeFigureOut">
              <a:rPr lang="en-GB" smtClean="0"/>
              <a:pPr/>
              <a:t>30/01/2018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C7A5-73B1-4772-83ED-589DF7DFEB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D1DC3-E757-48EF-810B-C162259AFCCB}" type="datetimeFigureOut">
              <a:rPr lang="en-GB" smtClean="0"/>
              <a:pPr/>
              <a:t>30/01/2018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C7A5-73B1-4772-83ED-589DF7DFEB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D1DC3-E757-48EF-810B-C162259AFCCB}" type="datetimeFigureOut">
              <a:rPr lang="en-GB" smtClean="0"/>
              <a:pPr/>
              <a:t>30/01/2018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C7A5-73B1-4772-83ED-589DF7DFEB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D1DC3-E757-48EF-810B-C162259AFCCB}" type="datetimeFigureOut">
              <a:rPr lang="en-GB" smtClean="0"/>
              <a:pPr/>
              <a:t>30/01/2018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C7A5-73B1-4772-83ED-589DF7DFEB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D1DC3-E757-48EF-810B-C162259AFCCB}" type="datetimeFigureOut">
              <a:rPr lang="en-GB" smtClean="0"/>
              <a:pPr/>
              <a:t>30/01/2018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C7A5-73B1-4772-83ED-589DF7DFEB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540000"/>
            <a:ext cx="8136455" cy="792088"/>
          </a:xfrm>
        </p:spPr>
        <p:txBody>
          <a:bodyPr anchor="t">
            <a:normAutofit/>
          </a:bodyPr>
          <a:lstStyle>
            <a:lvl1pPr algn="l">
              <a:defRPr sz="4000" b="1" baseline="0">
                <a:solidFill>
                  <a:srgbClr val="007AC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000" y="5760001"/>
            <a:ext cx="1440000" cy="67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39749" y="1484313"/>
            <a:ext cx="8136707" cy="4032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D1DC3-E757-48EF-810B-C162259AFCCB}" type="datetimeFigureOut">
              <a:rPr lang="en-GB" smtClean="0"/>
              <a:pPr/>
              <a:t>30/01/2018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C7A5-73B1-4772-83ED-589DF7DFEB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D1DC3-E757-48EF-810B-C162259AFCCB}" type="datetimeFigureOut">
              <a:rPr lang="en-GB" smtClean="0"/>
              <a:pPr/>
              <a:t>30/01/2018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C7A5-73B1-4772-83ED-589DF7DFEB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D1DC3-E757-48EF-810B-C162259AFCCB}" type="datetimeFigureOut">
              <a:rPr lang="en-GB" smtClean="0"/>
              <a:pPr/>
              <a:t>30/01/2018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C7A5-73B1-4772-83ED-589DF7DFEB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82F47-F9FA-4144-B3BD-CDE162039665}" type="datetimeFigureOut">
              <a:rPr lang="en-GB" smtClean="0"/>
              <a:pPr/>
              <a:t>30/01/2018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A3E5-B2DF-4C39-8862-55086A3A9C1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82F47-F9FA-4144-B3BD-CDE162039665}" type="datetimeFigureOut">
              <a:rPr lang="en-GB" smtClean="0"/>
              <a:pPr/>
              <a:t>30/01/2018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A3E5-B2DF-4C39-8862-55086A3A9C1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82F47-F9FA-4144-B3BD-CDE162039665}" type="datetimeFigureOut">
              <a:rPr lang="en-GB" smtClean="0"/>
              <a:pPr/>
              <a:t>30/01/2018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A3E5-B2DF-4C39-8862-55086A3A9C1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82F47-F9FA-4144-B3BD-CDE162039665}" type="datetimeFigureOut">
              <a:rPr lang="en-GB" smtClean="0"/>
              <a:pPr/>
              <a:t>30/01/2018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A3E5-B2DF-4C39-8862-55086A3A9C1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82F47-F9FA-4144-B3BD-CDE162039665}" type="datetimeFigureOut">
              <a:rPr lang="en-GB" smtClean="0"/>
              <a:pPr/>
              <a:t>30/01/2018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A3E5-B2DF-4C39-8862-55086A3A9C1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82F47-F9FA-4144-B3BD-CDE162039665}" type="datetimeFigureOut">
              <a:rPr lang="en-GB" smtClean="0"/>
              <a:pPr/>
              <a:t>30/01/2018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A3E5-B2DF-4C39-8862-55086A3A9C1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82F47-F9FA-4144-B3BD-CDE162039665}" type="datetimeFigureOut">
              <a:rPr lang="en-GB" smtClean="0"/>
              <a:pPr/>
              <a:t>30/01/2018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A3E5-B2DF-4C39-8862-55086A3A9C1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D5D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432" y="2540497"/>
            <a:ext cx="7656960" cy="1584176"/>
          </a:xfrm>
        </p:spPr>
        <p:txBody>
          <a:bodyPr anchor="t"/>
          <a:lstStyle>
            <a:lvl1pPr algn="l">
              <a:defRPr b="1" baseline="0">
                <a:solidFill>
                  <a:srgbClr val="007AC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3256" y="4268688"/>
            <a:ext cx="7647136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0000"/>
            <a:ext cx="2880000" cy="1343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82F47-F9FA-4144-B3BD-CDE162039665}" type="datetimeFigureOut">
              <a:rPr lang="en-GB" smtClean="0"/>
              <a:pPr/>
              <a:t>30/01/2018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A3E5-B2DF-4C39-8862-55086A3A9C1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82F47-F9FA-4144-B3BD-CDE162039665}" type="datetimeFigureOut">
              <a:rPr lang="en-GB" smtClean="0"/>
              <a:pPr/>
              <a:t>30/01/2018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A3E5-B2DF-4C39-8862-55086A3A9C1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82F47-F9FA-4144-B3BD-CDE162039665}" type="datetimeFigureOut">
              <a:rPr lang="en-GB" smtClean="0"/>
              <a:pPr/>
              <a:t>30/01/2018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A3E5-B2DF-4C39-8862-55086A3A9C1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82F47-F9FA-4144-B3BD-CDE162039665}" type="datetimeFigureOut">
              <a:rPr lang="en-GB" smtClean="0"/>
              <a:pPr/>
              <a:t>30/01/2018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A3E5-B2DF-4C39-8862-55086A3A9C1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82F47-F9FA-4144-B3BD-CDE162039665}" type="datetimeFigureOut">
              <a:rPr lang="en-GB" smtClean="0"/>
              <a:pPr/>
              <a:t>30/01/2018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A3E5-B2DF-4C39-8862-55086A3A9C1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rgbClr val="D5D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3212977"/>
            <a:ext cx="7656960" cy="1584176"/>
          </a:xfrm>
        </p:spPr>
        <p:txBody>
          <a:bodyPr anchor="t">
            <a:normAutofit/>
          </a:bodyPr>
          <a:lstStyle>
            <a:lvl1pPr algn="l">
              <a:defRPr sz="3200" b="1" baseline="0">
                <a:solidFill>
                  <a:srgbClr val="007AC9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0002" y="1080001"/>
            <a:ext cx="3235415" cy="1509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971600" y="3212977"/>
            <a:ext cx="7656960" cy="1584176"/>
          </a:xfrm>
        </p:spPr>
        <p:txBody>
          <a:bodyPr anchor="t">
            <a:normAutofit/>
          </a:bodyPr>
          <a:lstStyle>
            <a:lvl1pPr algn="l">
              <a:defRPr sz="3200" b="1" baseline="0">
                <a:solidFill>
                  <a:srgbClr val="007AC9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0002" y="1080001"/>
            <a:ext cx="3235415" cy="1509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003800" y="0"/>
            <a:ext cx="41402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40000" y="540000"/>
            <a:ext cx="4128568" cy="1958620"/>
          </a:xfrm>
        </p:spPr>
        <p:txBody>
          <a:bodyPr anchor="t">
            <a:normAutofit/>
          </a:bodyPr>
          <a:lstStyle>
            <a:lvl1pPr algn="l">
              <a:defRPr sz="4000" b="1" baseline="0">
                <a:solidFill>
                  <a:srgbClr val="007AC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39552" y="2708921"/>
            <a:ext cx="4104456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40001" y="540000"/>
            <a:ext cx="8136444" cy="872776"/>
          </a:xfrm>
        </p:spPr>
        <p:txBody>
          <a:bodyPr anchor="t">
            <a:normAutofit/>
          </a:bodyPr>
          <a:lstStyle>
            <a:lvl1pPr algn="l">
              <a:defRPr sz="4000" b="1" baseline="0">
                <a:solidFill>
                  <a:srgbClr val="007AC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39552" y="1556792"/>
            <a:ext cx="8136904" cy="3960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39552" y="1628800"/>
            <a:ext cx="7920880" cy="3888432"/>
          </a:xfrm>
        </p:spPr>
        <p:txBody>
          <a:bodyPr/>
          <a:lstStyle/>
          <a:p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40000" y="540000"/>
            <a:ext cx="7920432" cy="872776"/>
          </a:xfrm>
        </p:spPr>
        <p:txBody>
          <a:bodyPr anchor="t">
            <a:normAutofit/>
          </a:bodyPr>
          <a:lstStyle>
            <a:lvl1pPr algn="l">
              <a:defRPr sz="4000" b="1" baseline="0">
                <a:solidFill>
                  <a:srgbClr val="007AC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2CA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D1DC3-E757-48EF-810B-C162259AFCCB}" type="datetimeFigureOut">
              <a:rPr lang="en-GB" smtClean="0"/>
              <a:pPr/>
              <a:t>30/01/2018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9C7A5-73B1-4772-83ED-589DF7DFEB3C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7" r:id="rId2"/>
    <p:sldLayoutId id="2147483676" r:id="rId3"/>
    <p:sldLayoutId id="2147483682" r:id="rId4"/>
    <p:sldLayoutId id="2147483683" r:id="rId5"/>
    <p:sldLayoutId id="2147483675" r:id="rId6"/>
    <p:sldLayoutId id="2147483673" r:id="rId7"/>
    <p:sldLayoutId id="2147483678" r:id="rId8"/>
    <p:sldLayoutId id="2147483679" r:id="rId9"/>
    <p:sldLayoutId id="2147483680" r:id="rId10"/>
    <p:sldLayoutId id="2147483681" r:id="rId11"/>
    <p:sldLayoutId id="2147483674" r:id="rId12"/>
    <p:sldLayoutId id="2147483650" r:id="rId13"/>
    <p:sldLayoutId id="2147483651" r:id="rId14"/>
    <p:sldLayoutId id="2147483652" r:id="rId15"/>
    <p:sldLayoutId id="2147483653" r:id="rId16"/>
    <p:sldLayoutId id="2147483654" r:id="rId17"/>
    <p:sldLayoutId id="2147483655" r:id="rId18"/>
    <p:sldLayoutId id="2147483656" r:id="rId19"/>
    <p:sldLayoutId id="2147483657" r:id="rId20"/>
    <p:sldLayoutId id="2147483658" r:id="rId21"/>
    <p:sldLayoutId id="2147483659" r:id="rId2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5D2CA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82F47-F9FA-4144-B3BD-CDE162039665}" type="datetimeFigureOut">
              <a:rPr lang="en-GB" smtClean="0"/>
              <a:pPr/>
              <a:t>30/01/2018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4A3E5-B2DF-4C39-8862-55086A3A9C1A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564905"/>
            <a:ext cx="7656960" cy="1584176"/>
          </a:xfrm>
        </p:spPr>
        <p:txBody>
          <a:bodyPr/>
          <a:lstStyle/>
          <a:p>
            <a:pPr algn="ctr"/>
            <a:r>
              <a:rPr lang="en-GB" dirty="0" smtClean="0"/>
              <a:t>Water for Farmers and Wildlife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4509120"/>
            <a:ext cx="7647136" cy="1752600"/>
          </a:xfrm>
        </p:spPr>
        <p:txBody>
          <a:bodyPr/>
          <a:lstStyle/>
          <a:p>
            <a:pPr algn="ctr"/>
            <a:r>
              <a:rPr lang="en-GB" dirty="0" smtClean="0"/>
              <a:t>Natalie Pagett </a:t>
            </a:r>
          </a:p>
          <a:p>
            <a:pPr algn="ctr"/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February 2018</a:t>
            </a:r>
          </a:p>
        </p:txBody>
      </p:sp>
      <p:pic>
        <p:nvPicPr>
          <p:cNvPr id="4" name="Picture 2" descr="C:\Users\nataliepagett\AppData\Local\Microsoft\Windows\Temporary Internet Files\Content.Outlook\7PUFIZ1A\parteng3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1" y="620689"/>
            <a:ext cx="2024628" cy="6412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95536" y="476672"/>
            <a:ext cx="8136455" cy="792088"/>
          </a:xfrm>
        </p:spPr>
        <p:txBody>
          <a:bodyPr/>
          <a:lstStyle/>
          <a:p>
            <a:r>
              <a:rPr lang="en-GB" dirty="0" smtClean="0"/>
              <a:t>Phase 3 - Trials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23528" y="1340768"/>
            <a:ext cx="8496944" cy="5328592"/>
          </a:xfrm>
        </p:spPr>
        <p:txBody>
          <a:bodyPr>
            <a:normAutofit/>
          </a:bodyPr>
          <a:lstStyle/>
          <a:p>
            <a:pPr lvl="0"/>
            <a:r>
              <a:rPr lang="en-GB" sz="2700" dirty="0" smtClean="0"/>
              <a:t>Plot-based trials (10x10m experimental plots)</a:t>
            </a:r>
            <a:endParaRPr lang="en-US" sz="2700" dirty="0" smtClean="0"/>
          </a:p>
          <a:p>
            <a:pPr lvl="0"/>
            <a:r>
              <a:rPr lang="en-GB" sz="2700" dirty="0" smtClean="0"/>
              <a:t>Deliver approx 8 field-scale trials (saline vs. freshwater – 8 months vs. 2 years). </a:t>
            </a:r>
            <a:endParaRPr lang="en-US" sz="2700" dirty="0" smtClean="0"/>
          </a:p>
          <a:p>
            <a:pPr lvl="0"/>
            <a:r>
              <a:rPr lang="en-GB" sz="2700" dirty="0" smtClean="0"/>
              <a:t>Monitor and evaluate the impacts of the techniques</a:t>
            </a:r>
            <a:endParaRPr lang="en-US" sz="2700" dirty="0" smtClean="0"/>
          </a:p>
          <a:p>
            <a:endParaRPr lang="en-GB" dirty="0" smtClean="0"/>
          </a:p>
          <a:p>
            <a:pPr>
              <a:buNone/>
            </a:pPr>
            <a:endParaRPr lang="en-GB" dirty="0" smtClean="0"/>
          </a:p>
          <a:p>
            <a:endParaRPr lang="en-GB" dirty="0" smtClean="0"/>
          </a:p>
        </p:txBody>
      </p:sp>
      <p:pic>
        <p:nvPicPr>
          <p:cNvPr id="4" name="Picture 2" descr="C:\Users\nataliepagett\AppData\Local\Microsoft\Windows\Temporary Internet Files\Content.Outlook\7PUFIZ1A\parteng3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5805264"/>
            <a:ext cx="2024628" cy="641294"/>
          </a:xfrm>
          <a:prstGeom prst="rect">
            <a:avLst/>
          </a:prstGeom>
          <a:noFill/>
        </p:spPr>
      </p:pic>
      <p:pic>
        <p:nvPicPr>
          <p:cNvPr id="3074" name="Picture 2" descr="Image result for soi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861048"/>
            <a:ext cx="3241151" cy="2160240"/>
          </a:xfrm>
          <a:prstGeom prst="rect">
            <a:avLst/>
          </a:prstGeom>
          <a:noFill/>
        </p:spPr>
      </p:pic>
      <p:sp>
        <p:nvSpPr>
          <p:cNvPr id="3076" name="AutoShape 4" descr="Image result for earthwor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grimsb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6256" y="3645024"/>
            <a:ext cx="1944216" cy="2811973"/>
          </a:xfrm>
          <a:prstGeom prst="rect">
            <a:avLst/>
          </a:prstGeom>
        </p:spPr>
      </p:pic>
      <p:pic>
        <p:nvPicPr>
          <p:cNvPr id="9" name="Picture 8" descr="lapwing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79912" y="3429000"/>
            <a:ext cx="2664296" cy="199071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gCompoing" descr="http://www.rspb-images.com/comp/106286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4941168"/>
            <a:ext cx="2448272" cy="1807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Image result for earthwor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35696" y="5013176"/>
            <a:ext cx="2880320" cy="1728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Yokefleet Trials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60842" y="1969986"/>
            <a:ext cx="5483513" cy="41147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011470" y="1987423"/>
            <a:ext cx="5437042" cy="407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62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What we’ve learned so far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9749" y="1552551"/>
            <a:ext cx="8136707" cy="4032250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Logistics – ditch, bunds, pumps</a:t>
            </a:r>
            <a:endParaRPr lang="en-GB" dirty="0"/>
          </a:p>
          <a:p>
            <a:r>
              <a:rPr lang="en-GB" dirty="0" smtClean="0"/>
              <a:t>Consents</a:t>
            </a:r>
          </a:p>
          <a:p>
            <a:r>
              <a:rPr lang="en-GB" dirty="0" smtClean="0"/>
              <a:t>Costs</a:t>
            </a:r>
          </a:p>
          <a:p>
            <a:r>
              <a:rPr lang="en-GB" dirty="0" smtClean="0"/>
              <a:t>Weather</a:t>
            </a:r>
          </a:p>
          <a:p>
            <a:endParaRPr lang="en-GB" dirty="0"/>
          </a:p>
          <a:p>
            <a:r>
              <a:rPr lang="en-GB" dirty="0" smtClean="0"/>
              <a:t>Retaining water</a:t>
            </a:r>
          </a:p>
          <a:p>
            <a:r>
              <a:rPr lang="en-GB" dirty="0"/>
              <a:t>Underground </a:t>
            </a:r>
            <a:r>
              <a:rPr lang="en-GB" dirty="0" smtClean="0"/>
              <a:t>drainage</a:t>
            </a:r>
          </a:p>
          <a:p>
            <a:r>
              <a:rPr lang="en-GB" dirty="0" smtClean="0"/>
              <a:t>Water quality</a:t>
            </a:r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</p:txBody>
      </p:sp>
      <p:pic>
        <p:nvPicPr>
          <p:cNvPr id="4" name="Picture 2" descr="C:\Users\nataliepagett\AppData\Local\Microsoft\Windows\Temporary Internet Files\Content.Outlook\7PUFIZ1A\parteng3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5" y="5805265"/>
            <a:ext cx="2024628" cy="6412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7306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Next Steps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Soil analysis - Yokefleet</a:t>
            </a:r>
          </a:p>
          <a:p>
            <a:r>
              <a:rPr lang="en-GB" dirty="0" smtClean="0"/>
              <a:t>Field scale trials – design, consents, contractors</a:t>
            </a:r>
          </a:p>
          <a:p>
            <a:r>
              <a:rPr lang="en-GB" dirty="0" smtClean="0"/>
              <a:t>Ideally 8 fields</a:t>
            </a:r>
          </a:p>
          <a:p>
            <a:r>
              <a:rPr lang="en-GB" dirty="0" smtClean="0"/>
              <a:t>Soil fertility/structure &amp; water quality</a:t>
            </a:r>
          </a:p>
          <a:p>
            <a:r>
              <a:rPr lang="en-GB" dirty="0" smtClean="0"/>
              <a:t>Water infiltration and water tables</a:t>
            </a:r>
          </a:p>
          <a:p>
            <a:r>
              <a:rPr lang="en-GB" dirty="0"/>
              <a:t>B</a:t>
            </a:r>
            <a:r>
              <a:rPr lang="en-GB" dirty="0" smtClean="0"/>
              <a:t>ird abundance/diversity, aquatic invertebrate presence</a:t>
            </a:r>
          </a:p>
          <a:p>
            <a:r>
              <a:rPr lang="en-GB" dirty="0" smtClean="0"/>
              <a:t>Crop yields and pest/weed management</a:t>
            </a:r>
            <a:endParaRPr lang="en-GB" dirty="0"/>
          </a:p>
        </p:txBody>
      </p:sp>
      <p:pic>
        <p:nvPicPr>
          <p:cNvPr id="4" name="Picture 2" descr="C:\Users\nataliepagett\AppData\Local\Microsoft\Windows\Temporary Internet Files\Content.Outlook\7PUFIZ1A\parteng3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5" y="5805265"/>
            <a:ext cx="2024628" cy="6412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2197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1268760"/>
            <a:ext cx="9144793" cy="41301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5805264"/>
            <a:ext cx="2030144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49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rspb-images.com/comp/1012826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1412776"/>
            <a:ext cx="5904208" cy="144884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8000" dirty="0" smtClean="0"/>
              <a:t>Thank you</a:t>
            </a:r>
            <a:br>
              <a:rPr lang="en-GB" sz="8000" dirty="0" smtClean="0"/>
            </a:br>
            <a:r>
              <a:rPr lang="en-GB" sz="8000" dirty="0" smtClean="0"/>
              <a:t/>
            </a:r>
            <a:br>
              <a:rPr lang="en-GB" sz="8000" dirty="0" smtClean="0"/>
            </a:br>
            <a:r>
              <a:rPr lang="en-GB" sz="2700" dirty="0" smtClean="0"/>
              <a:t>natalie.pagett@rspb.org.uk</a:t>
            </a:r>
            <a:endParaRPr lang="en-GB" sz="2700" dirty="0"/>
          </a:p>
        </p:txBody>
      </p:sp>
      <p:pic>
        <p:nvPicPr>
          <p:cNvPr id="4" name="Picture 2" descr="C:\Users\nataliepagett\AppData\Local\Microsoft\Windows\Temporary Internet Files\Content.Outlook\7PUFIZ1A\parteng3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5445224"/>
            <a:ext cx="2736304" cy="866715"/>
          </a:xfrm>
          <a:prstGeom prst="rect">
            <a:avLst/>
          </a:prstGeom>
          <a:noFill/>
        </p:spPr>
      </p:pic>
      <p:pic>
        <p:nvPicPr>
          <p:cNvPr id="6" name="Picture 5" descr="rspblogoblacktextengrg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5301208"/>
            <a:ext cx="2168349" cy="101118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43432" y="2540497"/>
            <a:ext cx="7656960" cy="1608584"/>
          </a:xfrm>
        </p:spPr>
        <p:txBody>
          <a:bodyPr>
            <a:normAutofit fontScale="90000"/>
          </a:bodyPr>
          <a:lstStyle/>
          <a:p>
            <a:r>
              <a:rPr lang="en-GB" sz="3200" dirty="0" smtClean="0"/>
              <a:t>EA and RSPB joint project looking into the feasibility of creating various flood storage/habitat creation techniques that deliver multiple benefits on the inner Humber Estuary/HHLs</a:t>
            </a:r>
            <a:br>
              <a:rPr lang="en-GB" sz="3200" dirty="0" smtClean="0"/>
            </a:br>
            <a:r>
              <a:rPr lang="en-GB" sz="3200" dirty="0" smtClean="0"/>
              <a:t/>
            </a:r>
            <a:br>
              <a:rPr lang="en-GB" sz="3200" dirty="0" smtClean="0"/>
            </a:br>
            <a:endParaRPr lang="en-GB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39552" y="5103674"/>
            <a:ext cx="78488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Water Management (flood risk and water sustainability)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Farming gains (financial &amp; ecosystem)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Habitat for wildlife</a:t>
            </a:r>
          </a:p>
          <a:p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5" name="Picture 2" descr="C:\Users\nataliepagett\AppData\Local\Microsoft\Windows\Temporary Internet Files\Content.Outlook\7PUFIZ1A\parteng3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1" y="548680"/>
            <a:ext cx="2024628" cy="6412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3796" y="0"/>
            <a:ext cx="48504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nataliepagett\AppData\Local\Microsoft\Windows\Temporary Internet Files\Content.Outlook\7PUFIZ1A\parteng3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4797152"/>
            <a:ext cx="2024628" cy="6412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Aims of phase 1</a:t>
            </a:r>
            <a:endParaRPr lang="en-GB" b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11560" y="1700808"/>
            <a:ext cx="8136707" cy="4032250"/>
          </a:xfrm>
        </p:spPr>
        <p:txBody>
          <a:bodyPr>
            <a:normAutofit/>
          </a:bodyPr>
          <a:lstStyle/>
          <a:p>
            <a:r>
              <a:rPr lang="en-GB" dirty="0" smtClean="0"/>
              <a:t>Identify and assess the feasibility of wetland habitat creation/flood storage techniques</a:t>
            </a:r>
          </a:p>
          <a:p>
            <a:r>
              <a:rPr lang="en-GB" dirty="0" smtClean="0"/>
              <a:t>Economic analyses</a:t>
            </a:r>
          </a:p>
          <a:p>
            <a:r>
              <a:rPr lang="en-GB" dirty="0" smtClean="0"/>
              <a:t>Policy and consenting</a:t>
            </a:r>
          </a:p>
          <a:p>
            <a:r>
              <a:rPr lang="en-GB" dirty="0" smtClean="0"/>
              <a:t>Engage with landowners</a:t>
            </a:r>
          </a:p>
          <a:p>
            <a:r>
              <a:rPr lang="en-GB" dirty="0" smtClean="0"/>
              <a:t>Identify potential sources of funding</a:t>
            </a:r>
          </a:p>
          <a:p>
            <a:r>
              <a:rPr lang="en-GB" dirty="0" smtClean="0"/>
              <a:t>Identify trial sites that could potentially be suitable</a:t>
            </a:r>
          </a:p>
          <a:p>
            <a:endParaRPr lang="en-GB" dirty="0"/>
          </a:p>
        </p:txBody>
      </p:sp>
      <p:pic>
        <p:nvPicPr>
          <p:cNvPr id="4" name="Picture 2" descr="C:\Users\nataliepagett\AppData\Local\Microsoft\Windows\Temporary Internet Files\Content.Outlook\7PUFIZ1A\parteng3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5" y="5805265"/>
            <a:ext cx="2024628" cy="6412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P:\Phase_1\GIS\Suitability_Models\Maps_for_CS\Temp Wetla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Phase 2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9552" y="1628801"/>
            <a:ext cx="8136707" cy="4032250"/>
          </a:xfrm>
        </p:spPr>
        <p:txBody>
          <a:bodyPr>
            <a:normAutofit/>
          </a:bodyPr>
          <a:lstStyle/>
          <a:p>
            <a:r>
              <a:rPr lang="en-GB" dirty="0" smtClean="0"/>
              <a:t>Develop detailed case studies for several landholdings on the Humber Estuary</a:t>
            </a:r>
          </a:p>
          <a:p>
            <a:r>
              <a:rPr lang="en-GB" dirty="0" smtClean="0">
                <a:solidFill>
                  <a:srgbClr val="00B0F0"/>
                </a:solidFill>
              </a:rPr>
              <a:t>Scheme designs (TW, Warping)</a:t>
            </a:r>
          </a:p>
          <a:p>
            <a:r>
              <a:rPr lang="en-GB" dirty="0" smtClean="0"/>
              <a:t>Consents and permissions</a:t>
            </a:r>
          </a:p>
          <a:p>
            <a:r>
              <a:rPr lang="en-GB" dirty="0" smtClean="0"/>
              <a:t>Economics assessment and FRM measures</a:t>
            </a:r>
          </a:p>
          <a:p>
            <a:r>
              <a:rPr lang="en-GB" dirty="0" smtClean="0"/>
              <a:t>Biodiversity management plans</a:t>
            </a:r>
          </a:p>
          <a:p>
            <a:r>
              <a:rPr lang="en-GB" dirty="0" smtClean="0">
                <a:solidFill>
                  <a:srgbClr val="00B0F0"/>
                </a:solidFill>
              </a:rPr>
              <a:t>Soil and water quality trial/logistics trial</a:t>
            </a:r>
          </a:p>
        </p:txBody>
      </p:sp>
      <p:pic>
        <p:nvPicPr>
          <p:cNvPr id="4" name="Picture 2" descr="C:\Users\nataliepagett\AppData\Local\Microsoft\Windows\Temporary Internet Files\Content.Outlook\7PUFIZ1A\parteng3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5" y="5805265"/>
            <a:ext cx="2024628" cy="6412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okefleet design 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4008" y="692696"/>
            <a:ext cx="4068960" cy="6165304"/>
          </a:xfrm>
          <a:prstGeom prst="rect">
            <a:avLst/>
          </a:prstGeom>
        </p:spPr>
      </p:pic>
      <p:pic>
        <p:nvPicPr>
          <p:cNvPr id="5" name="Picture 4" descr="Design Yokefleet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5536" y="692696"/>
            <a:ext cx="4104456" cy="616530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8136455" cy="792088"/>
          </a:xfrm>
        </p:spPr>
        <p:txBody>
          <a:bodyPr>
            <a:normAutofit/>
          </a:bodyPr>
          <a:lstStyle/>
          <a:p>
            <a:pPr algn="ctr"/>
            <a:r>
              <a:rPr lang="en-GB" sz="2400" dirty="0" smtClean="0"/>
              <a:t>Yokefleet Estate – current &amp; proposed management</a:t>
            </a:r>
            <a:endParaRPr lang="en-GB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39552" y="332656"/>
            <a:ext cx="8136455" cy="792088"/>
          </a:xfrm>
        </p:spPr>
        <p:txBody>
          <a:bodyPr/>
          <a:lstStyle/>
          <a:p>
            <a:r>
              <a:rPr lang="en-GB" dirty="0" smtClean="0"/>
              <a:t>Hope Farm Trials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9552" y="1196752"/>
            <a:ext cx="8136707" cy="4032250"/>
          </a:xfrm>
        </p:spPr>
        <p:txBody>
          <a:bodyPr>
            <a:normAutofit/>
          </a:bodyPr>
          <a:lstStyle/>
          <a:p>
            <a:r>
              <a:rPr lang="en-GB" dirty="0" smtClean="0"/>
              <a:t>10x10m plots – two experimental and one control plot</a:t>
            </a:r>
          </a:p>
          <a:p>
            <a:r>
              <a:rPr lang="en-GB" dirty="0" smtClean="0"/>
              <a:t>4-6 month flood and soil/water samples taken</a:t>
            </a:r>
          </a:p>
          <a:p>
            <a:r>
              <a:rPr lang="en-GB" dirty="0" smtClean="0"/>
              <a:t>What we learned.....</a:t>
            </a:r>
          </a:p>
          <a:p>
            <a:endParaRPr lang="en-GB" dirty="0" smtClean="0"/>
          </a:p>
          <a:p>
            <a:pPr>
              <a:buNone/>
            </a:pPr>
            <a:endParaRPr lang="en-GB" dirty="0" smtClean="0"/>
          </a:p>
          <a:p>
            <a:endParaRPr lang="en-GB" dirty="0" smtClean="0"/>
          </a:p>
        </p:txBody>
      </p:sp>
      <p:pic>
        <p:nvPicPr>
          <p:cNvPr id="8" name="Picture 7" descr="Picture1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528" y="3284984"/>
            <a:ext cx="4212976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Picture2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4008" y="3284984"/>
            <a:ext cx="4248472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40001" y="540000"/>
            <a:ext cx="8136455" cy="792088"/>
          </a:xfrm>
        </p:spPr>
        <p:txBody>
          <a:bodyPr>
            <a:normAutofit/>
          </a:bodyPr>
          <a:lstStyle/>
          <a:p>
            <a:r>
              <a:rPr lang="en-GB" sz="3600" dirty="0" smtClean="0"/>
              <a:t>Blacktoft Trials</a:t>
            </a:r>
            <a:endParaRPr lang="en-GB" sz="3600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9552" y="1340768"/>
            <a:ext cx="8136707" cy="4032250"/>
          </a:xfrm>
        </p:spPr>
        <p:txBody>
          <a:bodyPr>
            <a:normAutofit/>
          </a:bodyPr>
          <a:lstStyle/>
          <a:p>
            <a:r>
              <a:rPr lang="en-GB" sz="2400" dirty="0" smtClean="0"/>
              <a:t>2x2m plots – one sheet piling, one bunded</a:t>
            </a:r>
          </a:p>
          <a:p>
            <a:r>
              <a:rPr lang="en-GB" sz="2400" dirty="0" smtClean="0"/>
              <a:t>Flooded between May &amp; July 2017</a:t>
            </a:r>
            <a:endParaRPr lang="en-GB" dirty="0" smtClean="0"/>
          </a:p>
          <a:p>
            <a:pPr>
              <a:buNone/>
            </a:pPr>
            <a:endParaRPr lang="en-GB" dirty="0" smtClean="0"/>
          </a:p>
          <a:p>
            <a:endParaRPr lang="en-GB" dirty="0" smtClean="0"/>
          </a:p>
        </p:txBody>
      </p:sp>
      <p:pic>
        <p:nvPicPr>
          <p:cNvPr id="10" name="Picture 2" descr="C:\Users\nataliepagett\AppData\Local\Microsoft\Windows\Temporary Internet Files\Content.Outlook\7PUFIZ1A\parteng3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5" y="5805265"/>
            <a:ext cx="2024628" cy="641294"/>
          </a:xfrm>
          <a:prstGeom prst="rect">
            <a:avLst/>
          </a:prstGeom>
          <a:noFill/>
        </p:spPr>
      </p:pic>
      <p:pic>
        <p:nvPicPr>
          <p:cNvPr id="1026" name="Picture 2" descr="b4e6d86a-0e9e-4312-98d1-0f7c6c64f907@eurprd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95499" y="3124983"/>
            <a:ext cx="3904547" cy="2928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Users\NataliePagett\AppData\Local\Microsoft\Windows\Temporary Internet Files\Content.Outlook\R41PDM2D\DSCN85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1907" y="2852936"/>
            <a:ext cx="4908037" cy="3681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haredContentType xmlns="Microsoft.SharePoint.Taxonomy.ContentTypeSync" SourceId="9976ad19-e261-4cfa-883e-e17f8c48086a" ContentTypeId="0x0101" PreviousValue="false"/>
</file>

<file path=customXml/item2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SPB_x0020_Role_x0020_Owner xmlns="8ed2d491-5233-43d3-a461-d14db726008a">Paul Birmingham</RSPB_x0020_Role_x0020_Owner>
    <RoutingRuleDescription xmlns="http://schemas.microsoft.com/sharepoint/v3">Templates for all the on brand powerpoint slides you need</RoutingRuleDescription>
    <Document_x0020_Type xmlns="cd866f47-0899-456e-ba92-8958cc8f9308">PPT</Document_x0020_Type>
  </documentManagement>
</p:properti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10F2FEA26C5F458FE2E00F912C8A56" ma:contentTypeVersion="1" ma:contentTypeDescription="Create a new document." ma:contentTypeScope="" ma:versionID="f9ad4cfb412d063555046fe1290ab414">
  <xsd:schema xmlns:xsd="http://www.w3.org/2001/XMLSchema" xmlns:xs="http://www.w3.org/2001/XMLSchema" xmlns:p="http://schemas.microsoft.com/office/2006/metadata/properties" xmlns:ns1="http://schemas.microsoft.com/sharepoint/v3" xmlns:ns3="8ed2d491-5233-43d3-a461-d14db726008a" xmlns:ns4="cd866f47-0899-456e-ba92-8958cc8f9308" targetNamespace="http://schemas.microsoft.com/office/2006/metadata/properties" ma:root="true" ma:fieldsID="28ea72d529937f3f44504c008f21341a" ns1:_="" ns3:_="" ns4:_="">
    <xsd:import namespace="http://schemas.microsoft.com/sharepoint/v3"/>
    <xsd:import namespace="8ed2d491-5233-43d3-a461-d14db726008a"/>
    <xsd:import namespace="cd866f47-0899-456e-ba92-8958cc8f9308"/>
    <xsd:element name="properties">
      <xsd:complexType>
        <xsd:sequence>
          <xsd:element name="documentManagement">
            <xsd:complexType>
              <xsd:all>
                <xsd:element ref="ns1:RoutingRuleDescription"/>
                <xsd:element ref="ns3:RSPB_x0020_Role_x0020_Owner"/>
                <xsd:element ref="ns4:Document_x0020_Typ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outingRuleDescription" ma:index="7" ma:displayName="Description" ma:description="" ma:internalName="RoutingRuleDescription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d2d491-5233-43d3-a461-d14db726008a" elementFormDefault="qualified">
    <xsd:import namespace="http://schemas.microsoft.com/office/2006/documentManagement/types"/>
    <xsd:import namespace="http://schemas.microsoft.com/office/infopath/2007/PartnerControls"/>
    <xsd:element name="RSPB_x0020_Role_x0020_Owner" ma:index="9" ma:displayName="RSPB Role Owner" ma:description="Please record here the job or role title of the person responsible for maintaining this document long term." ma:internalName="RSPB_x0020_Role_x0020_Owner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866f47-0899-456e-ba92-8958cc8f9308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12" nillable="true" ma:displayName="Document Type" ma:format="Dropdown" ma:internalName="Document_x0020_Type">
      <xsd:simpleType>
        <xsd:union memberTypes="dms:Text">
          <xsd:simpleType>
            <xsd:restriction base="dms:Choice">
              <xsd:enumeration value="Briefing"/>
              <xsd:enumeration value="Communication"/>
              <xsd:enumeration value="Take Away"/>
            </xsd:restriction>
          </xsd:simpleType>
        </xsd:un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8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11" ma:displayName="Title"/>
        <xsd:element ref="dc:subject" minOccurs="0" maxOccurs="1"/>
        <xsd:element ref="dc:description" minOccurs="0" maxOccurs="1"/>
        <xsd:element name="keywords" minOccurs="0" maxOccurs="1" type="xsd:string" ma:index="10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7B85F07-481D-4B57-A583-C915F1D9F304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4881740D-DB38-4ACF-A27F-2D87F7BAFE2D}">
  <ds:schemaRefs>
    <ds:schemaRef ds:uri="http://schemas.microsoft.com/office/2006/metadata/customXsn"/>
  </ds:schemaRefs>
</ds:datastoreItem>
</file>

<file path=customXml/itemProps3.xml><?xml version="1.0" encoding="utf-8"?>
<ds:datastoreItem xmlns:ds="http://schemas.openxmlformats.org/officeDocument/2006/customXml" ds:itemID="{C8FE345E-0F4E-4BFA-8B17-3B4CA806486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23CF13B8-5E27-42C8-BD06-093D74BB847F}">
  <ds:schemaRefs>
    <ds:schemaRef ds:uri="http://schemas.microsoft.com/sharepoint/v3"/>
    <ds:schemaRef ds:uri="http://purl.org/dc/terms/"/>
    <ds:schemaRef ds:uri="http://schemas.openxmlformats.org/package/2006/metadata/core-properties"/>
    <ds:schemaRef ds:uri="8ed2d491-5233-43d3-a461-d14db726008a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cd866f47-0899-456e-ba92-8958cc8f9308"/>
    <ds:schemaRef ds:uri="http://www.w3.org/XML/1998/namespace"/>
  </ds:schemaRefs>
</ds:datastoreItem>
</file>

<file path=customXml/itemProps5.xml><?xml version="1.0" encoding="utf-8"?>
<ds:datastoreItem xmlns:ds="http://schemas.openxmlformats.org/officeDocument/2006/customXml" ds:itemID="{6DE87E24-44D6-4363-BC04-41E025EA3E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ed2d491-5233-43d3-a461-d14db726008a"/>
    <ds:schemaRef ds:uri="cd866f47-0899-456e-ba92-8958cc8f93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2306</TotalTime>
  <Words>383</Words>
  <Application>Microsoft Office PowerPoint</Application>
  <PresentationFormat>On-screen Show (4:3)</PresentationFormat>
  <Paragraphs>69</Paragraphs>
  <Slides>15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Custom Design</vt:lpstr>
      <vt:lpstr>Water for Farmers and Wildlife </vt:lpstr>
      <vt:lpstr>EA and RSPB joint project looking into the feasibility of creating various flood storage/habitat creation techniques that deliver multiple benefits on the inner Humber Estuary/HHLs  </vt:lpstr>
      <vt:lpstr>PowerPoint Presentation</vt:lpstr>
      <vt:lpstr>Aims of phase 1</vt:lpstr>
      <vt:lpstr>PowerPoint Presentation</vt:lpstr>
      <vt:lpstr>Phase 2</vt:lpstr>
      <vt:lpstr>Yokefleet Estate – current &amp; proposed management</vt:lpstr>
      <vt:lpstr>Hope Farm Trials</vt:lpstr>
      <vt:lpstr>Blacktoft Trials</vt:lpstr>
      <vt:lpstr>Phase 3 - Trials</vt:lpstr>
      <vt:lpstr>Yokefleet Trials</vt:lpstr>
      <vt:lpstr>What we’ve learned so far</vt:lpstr>
      <vt:lpstr>Next Steps</vt:lpstr>
      <vt:lpstr>PowerPoint Presentation</vt:lpstr>
      <vt:lpstr>Thank you  natalie.pagett@rspb.org.uk</vt:lpstr>
    </vt:vector>
  </TitlesOfParts>
  <Company>RSPB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RSPB ppt slide templates June 2013</dc:title>
  <dc:creator>Paul Birmingham</dc:creator>
  <cp:keywords>brand templates powerpoint</cp:keywords>
  <cp:lastModifiedBy>Humber MS 2</cp:lastModifiedBy>
  <cp:revision>147</cp:revision>
  <dcterms:created xsi:type="dcterms:W3CDTF">2013-05-29T13:52:38Z</dcterms:created>
  <dcterms:modified xsi:type="dcterms:W3CDTF">2018-01-30T10:37:57Z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ContentTypeId">
    <vt:lpwstr>0x010100D910F2FEA26C5F458FE2E00F912C8A56</vt:lpwstr>
  </property>
</Properties>
</file>