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6"/>
  </p:sldMasterIdLst>
  <p:notesMasterIdLst>
    <p:notesMasterId r:id="rId24"/>
  </p:notesMasterIdLst>
  <p:sldIdLst>
    <p:sldId id="258" r:id="rId7"/>
    <p:sldId id="306" r:id="rId8"/>
    <p:sldId id="307" r:id="rId9"/>
    <p:sldId id="270" r:id="rId10"/>
    <p:sldId id="266" r:id="rId11"/>
    <p:sldId id="263" r:id="rId12"/>
    <p:sldId id="303" r:id="rId13"/>
    <p:sldId id="293" r:id="rId14"/>
    <p:sldId id="299" r:id="rId15"/>
    <p:sldId id="280" r:id="rId16"/>
    <p:sldId id="282" r:id="rId17"/>
    <p:sldId id="305" r:id="rId18"/>
    <p:sldId id="283" r:id="rId19"/>
    <p:sldId id="302" r:id="rId20"/>
    <p:sldId id="304" r:id="rId21"/>
    <p:sldId id="301" r:id="rId22"/>
    <p:sldId id="278" r:id="rId23"/>
  </p:sldIdLst>
  <p:sldSz cx="9144000" cy="6858000" type="letter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0046"/>
    <a:srgbClr val="FFFBEC"/>
    <a:srgbClr val="B3BA00"/>
    <a:srgbClr val="C999B5"/>
    <a:srgbClr val="F0F1CC"/>
    <a:srgbClr val="E1E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B47F97-BB6B-4005-95A1-0D14232A1049}" v="8" dt="2025-11-11T10:48:53.714"/>
    <p1510:client id="{47A09A57-FBA9-4321-9FB0-334A57309E71}" v="34" dt="2025-11-10T13:47:43.684"/>
    <p1510:client id="{570F127F-7E60-4836-921B-A27FD8BEBF3D}" v="12" dt="2025-11-10T13:36:46.335"/>
    <p1510:client id="{60072CDC-A83D-4F0F-8C18-D7B59D91814D}" v="18" dt="2025-11-11T12:52:37.5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79774" autoAdjust="0"/>
  </p:normalViewPr>
  <p:slideViewPr>
    <p:cSldViewPr>
      <p:cViewPr varScale="1">
        <p:scale>
          <a:sx n="101" d="100"/>
          <a:sy n="101" d="100"/>
        </p:scale>
        <p:origin x="151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ire Argent" userId="45e27eb2-044c-440a-a0f1-23f00cc80ab8" providerId="ADAL" clId="{08324202-2142-4F7C-9E7C-FA020FBD929C}"/>
    <pc:docChg chg="modSld">
      <pc:chgData name="Claire Argent" userId="45e27eb2-044c-440a-a0f1-23f00cc80ab8" providerId="ADAL" clId="{08324202-2142-4F7C-9E7C-FA020FBD929C}" dt="2025-11-11T12:59:09.330" v="18" actId="20577"/>
      <pc:docMkLst>
        <pc:docMk/>
      </pc:docMkLst>
      <pc:sldChg chg="modNotesTx">
        <pc:chgData name="Claire Argent" userId="45e27eb2-044c-440a-a0f1-23f00cc80ab8" providerId="ADAL" clId="{08324202-2142-4F7C-9E7C-FA020FBD929C}" dt="2025-11-11T12:56:14.412" v="4" actId="20577"/>
        <pc:sldMkLst>
          <pc:docMk/>
          <pc:sldMk cId="0" sldId="263"/>
        </pc:sldMkLst>
      </pc:sldChg>
      <pc:sldChg chg="modNotesTx">
        <pc:chgData name="Claire Argent" userId="45e27eb2-044c-440a-a0f1-23f00cc80ab8" providerId="ADAL" clId="{08324202-2142-4F7C-9E7C-FA020FBD929C}" dt="2025-11-11T12:56:02.042" v="3" actId="20577"/>
        <pc:sldMkLst>
          <pc:docMk/>
          <pc:sldMk cId="0" sldId="266"/>
        </pc:sldMkLst>
      </pc:sldChg>
      <pc:sldChg chg="modNotesTx">
        <pc:chgData name="Claire Argent" userId="45e27eb2-044c-440a-a0f1-23f00cc80ab8" providerId="ADAL" clId="{08324202-2142-4F7C-9E7C-FA020FBD929C}" dt="2025-11-11T12:55:46.952" v="2" actId="20577"/>
        <pc:sldMkLst>
          <pc:docMk/>
          <pc:sldMk cId="4005582643" sldId="270"/>
        </pc:sldMkLst>
      </pc:sldChg>
      <pc:sldChg chg="modNotesTx">
        <pc:chgData name="Claire Argent" userId="45e27eb2-044c-440a-a0f1-23f00cc80ab8" providerId="ADAL" clId="{08324202-2142-4F7C-9E7C-FA020FBD929C}" dt="2025-11-11T12:58:58.240" v="16" actId="20577"/>
        <pc:sldMkLst>
          <pc:docMk/>
          <pc:sldMk cId="1081146614" sldId="278"/>
        </pc:sldMkLst>
      </pc:sldChg>
      <pc:sldChg chg="modNotesTx">
        <pc:chgData name="Claire Argent" userId="45e27eb2-044c-440a-a0f1-23f00cc80ab8" providerId="ADAL" clId="{08324202-2142-4F7C-9E7C-FA020FBD929C}" dt="2025-11-11T12:56:51.743" v="8" actId="20577"/>
        <pc:sldMkLst>
          <pc:docMk/>
          <pc:sldMk cId="1171506882" sldId="280"/>
        </pc:sldMkLst>
      </pc:sldChg>
      <pc:sldChg chg="modNotesTx">
        <pc:chgData name="Claire Argent" userId="45e27eb2-044c-440a-a0f1-23f00cc80ab8" providerId="ADAL" clId="{08324202-2142-4F7C-9E7C-FA020FBD929C}" dt="2025-11-11T12:57:08.550" v="9" actId="20577"/>
        <pc:sldMkLst>
          <pc:docMk/>
          <pc:sldMk cId="3093728323" sldId="282"/>
        </pc:sldMkLst>
      </pc:sldChg>
      <pc:sldChg chg="modSp mod modNotesTx">
        <pc:chgData name="Claire Argent" userId="45e27eb2-044c-440a-a0f1-23f00cc80ab8" providerId="ADAL" clId="{08324202-2142-4F7C-9E7C-FA020FBD929C}" dt="2025-11-11T12:57:40.450" v="12" actId="20577"/>
        <pc:sldMkLst>
          <pc:docMk/>
          <pc:sldMk cId="0" sldId="283"/>
        </pc:sldMkLst>
        <pc:spChg chg="mod">
          <ac:chgData name="Claire Argent" userId="45e27eb2-044c-440a-a0f1-23f00cc80ab8" providerId="ADAL" clId="{08324202-2142-4F7C-9E7C-FA020FBD929C}" dt="2025-11-11T12:57:40.450" v="12" actId="20577"/>
          <ac:spMkLst>
            <pc:docMk/>
            <pc:sldMk cId="0" sldId="283"/>
            <ac:spMk id="25603" creationId="{C557B026-8619-60E6-F9E1-53F8A546F086}"/>
          </ac:spMkLst>
        </pc:spChg>
      </pc:sldChg>
      <pc:sldChg chg="modNotesTx">
        <pc:chgData name="Claire Argent" userId="45e27eb2-044c-440a-a0f1-23f00cc80ab8" providerId="ADAL" clId="{08324202-2142-4F7C-9E7C-FA020FBD929C}" dt="2025-11-11T12:56:27.204" v="6" actId="20577"/>
        <pc:sldMkLst>
          <pc:docMk/>
          <pc:sldMk cId="4121691587" sldId="293"/>
        </pc:sldMkLst>
      </pc:sldChg>
      <pc:sldChg chg="modNotesTx">
        <pc:chgData name="Claire Argent" userId="45e27eb2-044c-440a-a0f1-23f00cc80ab8" providerId="ADAL" clId="{08324202-2142-4F7C-9E7C-FA020FBD929C}" dt="2025-11-11T12:56:33.410" v="7" actId="20577"/>
        <pc:sldMkLst>
          <pc:docMk/>
          <pc:sldMk cId="3857693800" sldId="299"/>
        </pc:sldMkLst>
      </pc:sldChg>
      <pc:sldChg chg="modSp mod modNotesTx">
        <pc:chgData name="Claire Argent" userId="45e27eb2-044c-440a-a0f1-23f00cc80ab8" providerId="ADAL" clId="{08324202-2142-4F7C-9E7C-FA020FBD929C}" dt="2025-11-11T12:59:09.330" v="18" actId="20577"/>
        <pc:sldMkLst>
          <pc:docMk/>
          <pc:sldMk cId="2865369033" sldId="301"/>
        </pc:sldMkLst>
        <pc:spChg chg="mod">
          <ac:chgData name="Claire Argent" userId="45e27eb2-044c-440a-a0f1-23f00cc80ab8" providerId="ADAL" clId="{08324202-2142-4F7C-9E7C-FA020FBD929C}" dt="2025-11-11T12:59:09.330" v="18" actId="20577"/>
          <ac:spMkLst>
            <pc:docMk/>
            <pc:sldMk cId="2865369033" sldId="301"/>
            <ac:spMk id="3" creationId="{B5F62407-FB54-926A-9EFC-F15BA07E43C0}"/>
          </ac:spMkLst>
        </pc:spChg>
      </pc:sldChg>
      <pc:sldChg chg="modNotesTx">
        <pc:chgData name="Claire Argent" userId="45e27eb2-044c-440a-a0f1-23f00cc80ab8" providerId="ADAL" clId="{08324202-2142-4F7C-9E7C-FA020FBD929C}" dt="2025-11-11T12:57:58.625" v="13" actId="20577"/>
        <pc:sldMkLst>
          <pc:docMk/>
          <pc:sldMk cId="1486747932" sldId="302"/>
        </pc:sldMkLst>
      </pc:sldChg>
      <pc:sldChg chg="modNotesTx">
        <pc:chgData name="Claire Argent" userId="45e27eb2-044c-440a-a0f1-23f00cc80ab8" providerId="ADAL" clId="{08324202-2142-4F7C-9E7C-FA020FBD929C}" dt="2025-11-11T12:56:22.302" v="5" actId="20577"/>
        <pc:sldMkLst>
          <pc:docMk/>
          <pc:sldMk cId="7068488" sldId="303"/>
        </pc:sldMkLst>
      </pc:sldChg>
      <pc:sldChg chg="modNotesTx">
        <pc:chgData name="Claire Argent" userId="45e27eb2-044c-440a-a0f1-23f00cc80ab8" providerId="ADAL" clId="{08324202-2142-4F7C-9E7C-FA020FBD929C}" dt="2025-11-11T12:58:18.525" v="14" actId="20577"/>
        <pc:sldMkLst>
          <pc:docMk/>
          <pc:sldMk cId="4208696405" sldId="304"/>
        </pc:sldMkLst>
      </pc:sldChg>
      <pc:sldChg chg="modNotesTx">
        <pc:chgData name="Claire Argent" userId="45e27eb2-044c-440a-a0f1-23f00cc80ab8" providerId="ADAL" clId="{08324202-2142-4F7C-9E7C-FA020FBD929C}" dt="2025-11-11T12:57:13.252" v="10" actId="20577"/>
        <pc:sldMkLst>
          <pc:docMk/>
          <pc:sldMk cId="4213783721" sldId="305"/>
        </pc:sldMkLst>
      </pc:sldChg>
      <pc:sldChg chg="modNotesTx">
        <pc:chgData name="Claire Argent" userId="45e27eb2-044c-440a-a0f1-23f00cc80ab8" providerId="ADAL" clId="{08324202-2142-4F7C-9E7C-FA020FBD929C}" dt="2025-11-11T12:55:24.678" v="0" actId="20577"/>
        <pc:sldMkLst>
          <pc:docMk/>
          <pc:sldMk cId="2957039363" sldId="306"/>
        </pc:sldMkLst>
      </pc:sldChg>
      <pc:sldChg chg="modNotesTx">
        <pc:chgData name="Claire Argent" userId="45e27eb2-044c-440a-a0f1-23f00cc80ab8" providerId="ADAL" clId="{08324202-2142-4F7C-9E7C-FA020FBD929C}" dt="2025-11-11T12:55:40.629" v="1" actId="20577"/>
        <pc:sldMkLst>
          <pc:docMk/>
          <pc:sldMk cId="1015344814" sldId="30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AC5622-1E62-4B7A-B189-C940AA1B03F9}" type="doc">
      <dgm:prSet loTypeId="urn:microsoft.com/office/officeart/2005/8/layout/hProcess9" loCatId="process" qsTypeId="urn:microsoft.com/office/officeart/2005/8/quickstyle/simple1" qsCatId="simple" csTypeId="urn:microsoft.com/office/officeart/2005/8/colors/accent2_2" csCatId="accent2" phldr="1"/>
      <dgm:spPr/>
    </dgm:pt>
    <dgm:pt modelId="{9170EDD2-5DB7-4FC7-BAFE-D4CCFD3D39A4}">
      <dgm:prSet phldrT="[Text]" custT="1"/>
      <dgm:spPr>
        <a:solidFill>
          <a:srgbClr val="780046"/>
        </a:solidFill>
        <a:ln>
          <a:solidFill>
            <a:srgbClr val="780046"/>
          </a:solidFill>
        </a:ln>
      </dgm:spPr>
      <dgm:t>
        <a:bodyPr/>
        <a:lstStyle/>
        <a:p>
          <a:r>
            <a:rPr lang="en-GB" sz="1600" dirty="0"/>
            <a:t>Establish evidence base</a:t>
          </a:r>
        </a:p>
      </dgm:t>
    </dgm:pt>
    <dgm:pt modelId="{9CF2D5E8-633C-44FA-B70A-1E9BD85FABFE}" type="parTrans" cxnId="{892401F3-4D8E-447E-965C-16353111936C}">
      <dgm:prSet/>
      <dgm:spPr/>
      <dgm:t>
        <a:bodyPr/>
        <a:lstStyle/>
        <a:p>
          <a:endParaRPr lang="en-GB"/>
        </a:p>
      </dgm:t>
    </dgm:pt>
    <dgm:pt modelId="{3C60259B-FD65-40D3-A944-36BD6D65B5AA}" type="sibTrans" cxnId="{892401F3-4D8E-447E-965C-16353111936C}">
      <dgm:prSet/>
      <dgm:spPr/>
      <dgm:t>
        <a:bodyPr/>
        <a:lstStyle/>
        <a:p>
          <a:endParaRPr lang="en-GB"/>
        </a:p>
      </dgm:t>
    </dgm:pt>
    <dgm:pt modelId="{6EBC421B-5F89-493A-B248-04E34305F380}">
      <dgm:prSet phldrT="[Text]" custT="1"/>
      <dgm:spPr>
        <a:solidFill>
          <a:srgbClr val="780046"/>
        </a:solidFill>
        <a:ln>
          <a:solidFill>
            <a:srgbClr val="780046"/>
          </a:solidFill>
        </a:ln>
      </dgm:spPr>
      <dgm:t>
        <a:bodyPr/>
        <a:lstStyle/>
        <a:p>
          <a:r>
            <a:rPr lang="en-GB" sz="1600" dirty="0"/>
            <a:t>Develop evidence- based  solutions</a:t>
          </a:r>
        </a:p>
      </dgm:t>
    </dgm:pt>
    <dgm:pt modelId="{86163A42-3945-46B5-895B-8D8523B87B61}" type="parTrans" cxnId="{A56C8645-CD61-4B0B-8F04-FA2BAF9FBD2B}">
      <dgm:prSet/>
      <dgm:spPr/>
      <dgm:t>
        <a:bodyPr/>
        <a:lstStyle/>
        <a:p>
          <a:endParaRPr lang="en-GB"/>
        </a:p>
      </dgm:t>
    </dgm:pt>
    <dgm:pt modelId="{12707D44-D4E6-45FD-8DA1-72569651AD09}" type="sibTrans" cxnId="{A56C8645-CD61-4B0B-8F04-FA2BAF9FBD2B}">
      <dgm:prSet/>
      <dgm:spPr/>
      <dgm:t>
        <a:bodyPr/>
        <a:lstStyle/>
        <a:p>
          <a:endParaRPr lang="en-GB"/>
        </a:p>
      </dgm:t>
    </dgm:pt>
    <dgm:pt modelId="{607DAD47-ED68-4067-9BB0-BF9F311BA45D}">
      <dgm:prSet phldrT="[Text]"/>
      <dgm:spPr>
        <a:solidFill>
          <a:srgbClr val="780046"/>
        </a:solidFill>
        <a:ln>
          <a:solidFill>
            <a:srgbClr val="780046"/>
          </a:solidFill>
        </a:ln>
      </dgm:spPr>
      <dgm:t>
        <a:bodyPr/>
        <a:lstStyle/>
        <a:p>
          <a:r>
            <a:rPr lang="en-GB" dirty="0"/>
            <a:t>Draft Strategy for consultation</a:t>
          </a:r>
        </a:p>
      </dgm:t>
    </dgm:pt>
    <dgm:pt modelId="{D873CD01-3AF5-4B5A-94E7-41B9B4580D27}" type="parTrans" cxnId="{14EDD224-614D-4177-99FA-816533A721B9}">
      <dgm:prSet/>
      <dgm:spPr/>
      <dgm:t>
        <a:bodyPr/>
        <a:lstStyle/>
        <a:p>
          <a:endParaRPr lang="en-GB"/>
        </a:p>
      </dgm:t>
    </dgm:pt>
    <dgm:pt modelId="{163E6849-74FA-42B2-B856-FADB463E9E52}" type="sibTrans" cxnId="{14EDD224-614D-4177-99FA-816533A721B9}">
      <dgm:prSet/>
      <dgm:spPr/>
      <dgm:t>
        <a:bodyPr/>
        <a:lstStyle/>
        <a:p>
          <a:endParaRPr lang="en-GB"/>
        </a:p>
      </dgm:t>
    </dgm:pt>
    <dgm:pt modelId="{EFAF4D7C-167A-44CF-A895-237F63E7B9AE}" type="pres">
      <dgm:prSet presAssocID="{3DAC5622-1E62-4B7A-B189-C940AA1B03F9}" presName="CompostProcess" presStyleCnt="0">
        <dgm:presLayoutVars>
          <dgm:dir/>
          <dgm:resizeHandles val="exact"/>
        </dgm:presLayoutVars>
      </dgm:prSet>
      <dgm:spPr/>
    </dgm:pt>
    <dgm:pt modelId="{3D88C651-F962-4A1B-A908-5E9FA84AD530}" type="pres">
      <dgm:prSet presAssocID="{3DAC5622-1E62-4B7A-B189-C940AA1B03F9}" presName="arrow" presStyleLbl="bgShp" presStyleIdx="0" presStyleCnt="1" custScaleX="117647" custLinFactNeighborX="-602" custLinFactNeighborY="-30364"/>
      <dgm:spPr/>
    </dgm:pt>
    <dgm:pt modelId="{F0197C54-ADA6-466A-A809-DD38AD0F0410}" type="pres">
      <dgm:prSet presAssocID="{3DAC5622-1E62-4B7A-B189-C940AA1B03F9}" presName="linearProcess" presStyleCnt="0"/>
      <dgm:spPr/>
    </dgm:pt>
    <dgm:pt modelId="{C915F8BD-4982-48CF-84F6-09512A6CC291}" type="pres">
      <dgm:prSet presAssocID="{9170EDD2-5DB7-4FC7-BAFE-D4CCFD3D39A4}" presName="textNode" presStyleLbl="node1" presStyleIdx="0" presStyleCnt="3" custScaleX="134015" custScaleY="85375" custLinFactX="-7413" custLinFactNeighborX="-100000" custLinFactNeighborY="1330">
        <dgm:presLayoutVars>
          <dgm:bulletEnabled val="1"/>
        </dgm:presLayoutVars>
      </dgm:prSet>
      <dgm:spPr/>
    </dgm:pt>
    <dgm:pt modelId="{37110EFC-7D6A-4EB3-A23A-DB8BCA3EC586}" type="pres">
      <dgm:prSet presAssocID="{3C60259B-FD65-40D3-A944-36BD6D65B5AA}" presName="sibTrans" presStyleCnt="0"/>
      <dgm:spPr/>
    </dgm:pt>
    <dgm:pt modelId="{E98A3DE2-EF79-43DE-BE77-06EB031EAF9F}" type="pres">
      <dgm:prSet presAssocID="{6EBC421B-5F89-493A-B248-04E34305F380}" presName="textNode" presStyleLbl="node1" presStyleIdx="1" presStyleCnt="3" custScaleX="41667" custScaleY="85388" custLinFactX="-3805" custLinFactNeighborX="-100000" custLinFactNeighborY="3551">
        <dgm:presLayoutVars>
          <dgm:bulletEnabled val="1"/>
        </dgm:presLayoutVars>
      </dgm:prSet>
      <dgm:spPr/>
    </dgm:pt>
    <dgm:pt modelId="{2270E847-CADE-4052-94BE-23DCB9D92CC5}" type="pres">
      <dgm:prSet presAssocID="{12707D44-D4E6-45FD-8DA1-72569651AD09}" presName="sibTrans" presStyleCnt="0"/>
      <dgm:spPr/>
    </dgm:pt>
    <dgm:pt modelId="{B145397B-B63C-4AA3-92E1-922AC780AE79}" type="pres">
      <dgm:prSet presAssocID="{607DAD47-ED68-4067-9BB0-BF9F311BA45D}" presName="textNode" presStyleLbl="node1" presStyleIdx="2" presStyleCnt="3" custScaleX="41667" custScaleY="85375" custLinFactX="-3550" custLinFactNeighborX="-100000" custLinFactNeighborY="4095">
        <dgm:presLayoutVars>
          <dgm:bulletEnabled val="1"/>
        </dgm:presLayoutVars>
      </dgm:prSet>
      <dgm:spPr/>
    </dgm:pt>
  </dgm:ptLst>
  <dgm:cxnLst>
    <dgm:cxn modelId="{D92FD41E-6F29-45E0-A073-00014FBC1FDC}" type="presOf" srcId="{607DAD47-ED68-4067-9BB0-BF9F311BA45D}" destId="{B145397B-B63C-4AA3-92E1-922AC780AE79}" srcOrd="0" destOrd="0" presId="urn:microsoft.com/office/officeart/2005/8/layout/hProcess9"/>
    <dgm:cxn modelId="{14EDD224-614D-4177-99FA-816533A721B9}" srcId="{3DAC5622-1E62-4B7A-B189-C940AA1B03F9}" destId="{607DAD47-ED68-4067-9BB0-BF9F311BA45D}" srcOrd="2" destOrd="0" parTransId="{D873CD01-3AF5-4B5A-94E7-41B9B4580D27}" sibTransId="{163E6849-74FA-42B2-B856-FADB463E9E52}"/>
    <dgm:cxn modelId="{A56C8645-CD61-4B0B-8F04-FA2BAF9FBD2B}" srcId="{3DAC5622-1E62-4B7A-B189-C940AA1B03F9}" destId="{6EBC421B-5F89-493A-B248-04E34305F380}" srcOrd="1" destOrd="0" parTransId="{86163A42-3945-46B5-895B-8D8523B87B61}" sibTransId="{12707D44-D4E6-45FD-8DA1-72569651AD09}"/>
    <dgm:cxn modelId="{05E66590-3533-4AC6-814C-2C27ED2ACF4C}" type="presOf" srcId="{9170EDD2-5DB7-4FC7-BAFE-D4CCFD3D39A4}" destId="{C915F8BD-4982-48CF-84F6-09512A6CC291}" srcOrd="0" destOrd="0" presId="urn:microsoft.com/office/officeart/2005/8/layout/hProcess9"/>
    <dgm:cxn modelId="{B1253ABF-E238-4DD0-B935-638FA24E4AB5}" type="presOf" srcId="{3DAC5622-1E62-4B7A-B189-C940AA1B03F9}" destId="{EFAF4D7C-167A-44CF-A895-237F63E7B9AE}" srcOrd="0" destOrd="0" presId="urn:microsoft.com/office/officeart/2005/8/layout/hProcess9"/>
    <dgm:cxn modelId="{22284BD9-AA3F-44C8-8957-3685DA96A649}" type="presOf" srcId="{6EBC421B-5F89-493A-B248-04E34305F380}" destId="{E98A3DE2-EF79-43DE-BE77-06EB031EAF9F}" srcOrd="0" destOrd="0" presId="urn:microsoft.com/office/officeart/2005/8/layout/hProcess9"/>
    <dgm:cxn modelId="{892401F3-4D8E-447E-965C-16353111936C}" srcId="{3DAC5622-1E62-4B7A-B189-C940AA1B03F9}" destId="{9170EDD2-5DB7-4FC7-BAFE-D4CCFD3D39A4}" srcOrd="0" destOrd="0" parTransId="{9CF2D5E8-633C-44FA-B70A-1E9BD85FABFE}" sibTransId="{3C60259B-FD65-40D3-A944-36BD6D65B5AA}"/>
    <dgm:cxn modelId="{1713550F-81CD-40B5-8FF0-70CA788C6C2A}" type="presParOf" srcId="{EFAF4D7C-167A-44CF-A895-237F63E7B9AE}" destId="{3D88C651-F962-4A1B-A908-5E9FA84AD530}" srcOrd="0" destOrd="0" presId="urn:microsoft.com/office/officeart/2005/8/layout/hProcess9"/>
    <dgm:cxn modelId="{8EC32ACC-9CAE-4936-9290-E4C554483B91}" type="presParOf" srcId="{EFAF4D7C-167A-44CF-A895-237F63E7B9AE}" destId="{F0197C54-ADA6-466A-A809-DD38AD0F0410}" srcOrd="1" destOrd="0" presId="urn:microsoft.com/office/officeart/2005/8/layout/hProcess9"/>
    <dgm:cxn modelId="{68DCBD37-DC97-47C0-87C8-FA6474734DD1}" type="presParOf" srcId="{F0197C54-ADA6-466A-A809-DD38AD0F0410}" destId="{C915F8BD-4982-48CF-84F6-09512A6CC291}" srcOrd="0" destOrd="0" presId="urn:microsoft.com/office/officeart/2005/8/layout/hProcess9"/>
    <dgm:cxn modelId="{78F1DBA0-F8D5-4FB8-B8D5-97F2DD4E9C1F}" type="presParOf" srcId="{F0197C54-ADA6-466A-A809-DD38AD0F0410}" destId="{37110EFC-7D6A-4EB3-A23A-DB8BCA3EC586}" srcOrd="1" destOrd="0" presId="urn:microsoft.com/office/officeart/2005/8/layout/hProcess9"/>
    <dgm:cxn modelId="{C6B19E0D-DF9C-4CFE-A924-EC566FB4D1A8}" type="presParOf" srcId="{F0197C54-ADA6-466A-A809-DD38AD0F0410}" destId="{E98A3DE2-EF79-43DE-BE77-06EB031EAF9F}" srcOrd="2" destOrd="0" presId="urn:microsoft.com/office/officeart/2005/8/layout/hProcess9"/>
    <dgm:cxn modelId="{E878CE1B-2D47-42E9-A4EE-A03ACC6FD713}" type="presParOf" srcId="{F0197C54-ADA6-466A-A809-DD38AD0F0410}" destId="{2270E847-CADE-4052-94BE-23DCB9D92CC5}" srcOrd="3" destOrd="0" presId="urn:microsoft.com/office/officeart/2005/8/layout/hProcess9"/>
    <dgm:cxn modelId="{EC771B08-43D6-494B-91AB-5E9C1185EF2C}" type="presParOf" srcId="{F0197C54-ADA6-466A-A809-DD38AD0F0410}" destId="{B145397B-B63C-4AA3-92E1-922AC780AE79}" srcOrd="4" destOrd="0" presId="urn:microsoft.com/office/officeart/2005/8/layout/hProcess9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88C651-F962-4A1B-A908-5E9FA84AD530}">
      <dsp:nvSpPr>
        <dsp:cNvPr id="0" name=""/>
        <dsp:cNvSpPr/>
      </dsp:nvSpPr>
      <dsp:spPr>
        <a:xfrm>
          <a:off x="0" y="0"/>
          <a:ext cx="8786818" cy="258271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15F8BD-4982-48CF-84F6-09512A6CC291}">
      <dsp:nvSpPr>
        <dsp:cNvPr id="0" name=""/>
        <dsp:cNvSpPr/>
      </dsp:nvSpPr>
      <dsp:spPr>
        <a:xfrm>
          <a:off x="95588" y="864097"/>
          <a:ext cx="4515768" cy="881995"/>
        </a:xfrm>
        <a:prstGeom prst="roundRect">
          <a:avLst/>
        </a:prstGeom>
        <a:solidFill>
          <a:srgbClr val="780046"/>
        </a:solidFill>
        <a:ln w="25400" cap="flat" cmpd="sng" algn="ctr">
          <a:solidFill>
            <a:srgbClr val="78004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Establish evidence base</a:t>
          </a:r>
        </a:p>
      </dsp:txBody>
      <dsp:txXfrm>
        <a:off x="138643" y="907152"/>
        <a:ext cx="4429658" cy="795885"/>
      </dsp:txXfrm>
    </dsp:sp>
    <dsp:sp modelId="{E98A3DE2-EF79-43DE-BE77-06EB031EAF9F}">
      <dsp:nvSpPr>
        <dsp:cNvPr id="0" name=""/>
        <dsp:cNvSpPr/>
      </dsp:nvSpPr>
      <dsp:spPr>
        <a:xfrm>
          <a:off x="4926001" y="886975"/>
          <a:ext cx="1404010" cy="882130"/>
        </a:xfrm>
        <a:prstGeom prst="roundRect">
          <a:avLst/>
        </a:prstGeom>
        <a:solidFill>
          <a:srgbClr val="780046"/>
        </a:solidFill>
        <a:ln w="25400" cap="flat" cmpd="sng" algn="ctr">
          <a:solidFill>
            <a:srgbClr val="78004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Develop evidence- based  solutions</a:t>
          </a:r>
        </a:p>
      </dsp:txBody>
      <dsp:txXfrm>
        <a:off x="4969063" y="930037"/>
        <a:ext cx="1317886" cy="796006"/>
      </dsp:txXfrm>
    </dsp:sp>
    <dsp:sp modelId="{B145397B-B63C-4AA3-92E1-922AC780AE79}">
      <dsp:nvSpPr>
        <dsp:cNvPr id="0" name=""/>
        <dsp:cNvSpPr/>
      </dsp:nvSpPr>
      <dsp:spPr>
        <a:xfrm>
          <a:off x="6531674" y="892662"/>
          <a:ext cx="1404010" cy="881995"/>
        </a:xfrm>
        <a:prstGeom prst="roundRect">
          <a:avLst/>
        </a:prstGeom>
        <a:solidFill>
          <a:srgbClr val="780046"/>
        </a:solidFill>
        <a:ln w="25400" cap="flat" cmpd="sng" algn="ctr">
          <a:solidFill>
            <a:srgbClr val="78004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Draft Strategy for consultation</a:t>
          </a:r>
        </a:p>
      </dsp:txBody>
      <dsp:txXfrm>
        <a:off x="6574729" y="935717"/>
        <a:ext cx="1317900" cy="795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B8D539ED-8E79-4FFB-C03D-5E7E96DBF92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275D6A8-5F3B-2915-3157-52D28448FA9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A001E19C-61A2-F6F1-B345-D81F5FD8A55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606AA9C2-9ABA-E39C-6E0C-19F31344FF4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E4CD4FBC-B2AC-FBEE-F807-7A3F0333357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4CD19F30-D830-B10B-2D1F-D893BC1A81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3224B6-5C69-4786-9DA8-66BC00B498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224B6-5C69-4786-9DA8-66BC00B498DE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750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224B6-5C69-4786-9DA8-66BC00B498DE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803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224B6-5C69-4786-9DA8-66BC00B498DE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183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23B56-C4E6-64E8-0058-00A569034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3AEF1C-CE80-BDD6-18A9-28123FFE78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C080BC-EA01-211B-C181-612917D5E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8C31C-D39C-9D74-A04A-CD6EC331E3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224B6-5C69-4786-9DA8-66BC00B498DE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4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C2317-1043-4B2F-9154-3A751F0975BF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13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224B6-5C69-4786-9DA8-66BC00B498DE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177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224B6-5C69-4786-9DA8-66BC00B498DE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1912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224B6-5C69-4786-9DA8-66BC00B498DE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2426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22781-A9DB-BCC1-5AED-3051FF665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8113BF-2487-14CC-831F-E72675E53E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B25B64-1F89-3C73-B620-05DB11391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914BA-04D5-D1E9-868B-EB5DBEEB9A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224B6-5C69-4786-9DA8-66BC00B498DE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037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224B6-5C69-4786-9DA8-66BC00B498DE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945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224B6-5C69-4786-9DA8-66BC00B498DE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100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224B6-5C69-4786-9DA8-66BC00B498D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635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224B6-5C69-4786-9DA8-66BC00B498DE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128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224B6-5C69-4786-9DA8-66BC00B498DE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906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3224B6-5C69-4786-9DA8-66BC00B498DE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34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  <a:buNone/>
            </a:pP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C2317-1043-4B2F-9154-3A751F0975BF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813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065BE-4D5D-69E7-237E-EBB962F4B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39DBB08A-6880-2CB6-3AB9-5B45552029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72A2E138-EF33-202A-9520-8B70411B71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Arial" charset="0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496DFD36-1B1A-4573-1B79-41F706857F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25B9244-6785-498F-BC40-88F201C83070}" type="slidenum">
              <a:rPr lang="en-US" altLang="en-US" sz="1200" smtClean="0">
                <a:latin typeface="Arial" panose="020B0604020202020204" pitchFamily="34" charset="0"/>
              </a:rPr>
              <a:pPr/>
              <a:t>9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17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Layout">
    <p:bg>
      <p:bgPr>
        <a:solidFill>
          <a:srgbClr val="7800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16D2D3-E6F3-4258-0F6F-7178A75863E6}"/>
              </a:ext>
            </a:extLst>
          </p:cNvPr>
          <p:cNvSpPr/>
          <p:nvPr userDrawn="1"/>
        </p:nvSpPr>
        <p:spPr bwMode="auto">
          <a:xfrm>
            <a:off x="4038600" y="0"/>
            <a:ext cx="8153400" cy="6858000"/>
          </a:xfrm>
          <a:prstGeom prst="rect">
            <a:avLst/>
          </a:prstGeom>
          <a:solidFill>
            <a:srgbClr val="FFF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13413" y="386080"/>
            <a:ext cx="2739387" cy="5892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ED7CDDE7-F11A-ABBE-FE09-1D9F57E81B0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C97C41-4C74-406A-9931-FF53CF3F24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4064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39AFE0A-94FE-8EBA-5459-F882995BB48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868613" y="1724025"/>
            <a:ext cx="3406775" cy="3409950"/>
            <a:chOff x="3822701" y="1565152"/>
            <a:chExt cx="3406464" cy="3410046"/>
          </a:xfrm>
        </p:grpSpPr>
        <p:sp>
          <p:nvSpPr>
            <p:cNvPr id="3" name="Rectangle 14">
              <a:extLst>
                <a:ext uri="{FF2B5EF4-FFF2-40B4-BE49-F238E27FC236}">
                  <a16:creationId xmlns:a16="http://schemas.microsoft.com/office/drawing/2014/main" id="{5B880D86-6BF2-F37A-33BC-C3D82D8A8BA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22701" y="1565152"/>
              <a:ext cx="3406464" cy="3410046"/>
            </a:xfrm>
            <a:prstGeom prst="rect">
              <a:avLst/>
            </a:prstGeom>
            <a:solidFill>
              <a:srgbClr val="1EAF46"/>
            </a:solidFill>
            <a:ln>
              <a:noFill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4" name="Freeform 15">
              <a:extLst>
                <a:ext uri="{FF2B5EF4-FFF2-40B4-BE49-F238E27FC236}">
                  <a16:creationId xmlns:a16="http://schemas.microsoft.com/office/drawing/2014/main" id="{BC750CD1-1AC6-2530-D37F-93E43EACDE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61335" y="4327540"/>
              <a:ext cx="261210" cy="540312"/>
            </a:xfrm>
            <a:custGeom>
              <a:avLst/>
              <a:gdLst>
                <a:gd name="T0" fmla="*/ 0 w 73"/>
                <a:gd name="T1" fmla="*/ 2147483646 h 151"/>
                <a:gd name="T2" fmla="*/ 0 w 73"/>
                <a:gd name="T3" fmla="*/ 0 h 151"/>
                <a:gd name="T4" fmla="*/ 2147483646 w 73"/>
                <a:gd name="T5" fmla="*/ 0 h 151"/>
                <a:gd name="T6" fmla="*/ 2147483646 w 73"/>
                <a:gd name="T7" fmla="*/ 2147483646 h 151"/>
                <a:gd name="T8" fmla="*/ 2147483646 w 73"/>
                <a:gd name="T9" fmla="*/ 2147483646 h 151"/>
                <a:gd name="T10" fmla="*/ 2147483646 w 73"/>
                <a:gd name="T11" fmla="*/ 2147483646 h 151"/>
                <a:gd name="T12" fmla="*/ 0 w 73"/>
                <a:gd name="T13" fmla="*/ 2147483646 h 1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" h="151">
                  <a:moveTo>
                    <a:pt x="0" y="151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35"/>
                  </a:lnTo>
                  <a:lnTo>
                    <a:pt x="73" y="135"/>
                  </a:lnTo>
                  <a:lnTo>
                    <a:pt x="73" y="151"/>
                  </a:lnTo>
                  <a:lnTo>
                    <a:pt x="0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6">
              <a:extLst>
                <a:ext uri="{FF2B5EF4-FFF2-40B4-BE49-F238E27FC236}">
                  <a16:creationId xmlns:a16="http://schemas.microsoft.com/office/drawing/2014/main" id="{E2AB6F18-C15F-9F18-9D3A-536B24EF392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33626" y="4327540"/>
              <a:ext cx="279101" cy="540312"/>
            </a:xfrm>
            <a:custGeom>
              <a:avLst/>
              <a:gdLst>
                <a:gd name="T0" fmla="*/ 0 w 78"/>
                <a:gd name="T1" fmla="*/ 0 h 151"/>
                <a:gd name="T2" fmla="*/ 2147483646 w 78"/>
                <a:gd name="T3" fmla="*/ 0 h 151"/>
                <a:gd name="T4" fmla="*/ 2147483646 w 78"/>
                <a:gd name="T5" fmla="*/ 2147483646 h 151"/>
                <a:gd name="T6" fmla="*/ 2147483646 w 78"/>
                <a:gd name="T7" fmla="*/ 2147483646 h 151"/>
                <a:gd name="T8" fmla="*/ 2147483646 w 78"/>
                <a:gd name="T9" fmla="*/ 2147483646 h 151"/>
                <a:gd name="T10" fmla="*/ 2147483646 w 78"/>
                <a:gd name="T11" fmla="*/ 2147483646 h 151"/>
                <a:gd name="T12" fmla="*/ 2147483646 w 78"/>
                <a:gd name="T13" fmla="*/ 2147483646 h 151"/>
                <a:gd name="T14" fmla="*/ 2147483646 w 78"/>
                <a:gd name="T15" fmla="*/ 2147483646 h 151"/>
                <a:gd name="T16" fmla="*/ 2147483646 w 78"/>
                <a:gd name="T17" fmla="*/ 2147483646 h 151"/>
                <a:gd name="T18" fmla="*/ 2147483646 w 78"/>
                <a:gd name="T19" fmla="*/ 2147483646 h 151"/>
                <a:gd name="T20" fmla="*/ 2147483646 w 78"/>
                <a:gd name="T21" fmla="*/ 2147483646 h 151"/>
                <a:gd name="T22" fmla="*/ 0 w 78"/>
                <a:gd name="T23" fmla="*/ 2147483646 h 151"/>
                <a:gd name="T24" fmla="*/ 0 w 78"/>
                <a:gd name="T25" fmla="*/ 0 h 1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51">
                  <a:moveTo>
                    <a:pt x="0" y="0"/>
                  </a:moveTo>
                  <a:lnTo>
                    <a:pt x="78" y="0"/>
                  </a:lnTo>
                  <a:lnTo>
                    <a:pt x="78" y="16"/>
                  </a:lnTo>
                  <a:lnTo>
                    <a:pt x="17" y="16"/>
                  </a:lnTo>
                  <a:lnTo>
                    <a:pt x="17" y="60"/>
                  </a:lnTo>
                  <a:lnTo>
                    <a:pt x="76" y="60"/>
                  </a:lnTo>
                  <a:lnTo>
                    <a:pt x="76" y="76"/>
                  </a:lnTo>
                  <a:lnTo>
                    <a:pt x="17" y="76"/>
                  </a:lnTo>
                  <a:lnTo>
                    <a:pt x="17" y="135"/>
                  </a:lnTo>
                  <a:lnTo>
                    <a:pt x="78" y="135"/>
                  </a:lnTo>
                  <a:lnTo>
                    <a:pt x="7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7">
              <a:extLst>
                <a:ext uri="{FF2B5EF4-FFF2-40B4-BE49-F238E27FC236}">
                  <a16:creationId xmlns:a16="http://schemas.microsoft.com/office/drawing/2014/main" id="{A01386EF-CA54-57FA-540D-F3C28EB7E8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87869" y="4306070"/>
              <a:ext cx="475903" cy="583250"/>
            </a:xfrm>
            <a:custGeom>
              <a:avLst/>
              <a:gdLst>
                <a:gd name="T0" fmla="*/ 0 w 133"/>
                <a:gd name="T1" fmla="*/ 0 h 163"/>
                <a:gd name="T2" fmla="*/ 2147483646 w 133"/>
                <a:gd name="T3" fmla="*/ 2147483646 h 163"/>
                <a:gd name="T4" fmla="*/ 2147483646 w 133"/>
                <a:gd name="T5" fmla="*/ 2147483646 h 163"/>
                <a:gd name="T6" fmla="*/ 2147483646 w 133"/>
                <a:gd name="T7" fmla="*/ 2147483646 h 163"/>
                <a:gd name="T8" fmla="*/ 2147483646 w 133"/>
                <a:gd name="T9" fmla="*/ 2147483646 h 163"/>
                <a:gd name="T10" fmla="*/ 2147483646 w 133"/>
                <a:gd name="T11" fmla="*/ 2147483646 h 163"/>
                <a:gd name="T12" fmla="*/ 2147483646 w 133"/>
                <a:gd name="T13" fmla="*/ 2147483646 h 163"/>
                <a:gd name="T14" fmla="*/ 0 w 133"/>
                <a:gd name="T15" fmla="*/ 2147483646 h 163"/>
                <a:gd name="T16" fmla="*/ 0 w 133"/>
                <a:gd name="T17" fmla="*/ 0 h 1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3" h="163">
                  <a:moveTo>
                    <a:pt x="0" y="0"/>
                  </a:moveTo>
                  <a:lnTo>
                    <a:pt x="117" y="123"/>
                  </a:lnTo>
                  <a:lnTo>
                    <a:pt x="117" y="6"/>
                  </a:lnTo>
                  <a:lnTo>
                    <a:pt x="133" y="6"/>
                  </a:lnTo>
                  <a:lnTo>
                    <a:pt x="133" y="163"/>
                  </a:lnTo>
                  <a:lnTo>
                    <a:pt x="16" y="40"/>
                  </a:lnTo>
                  <a:lnTo>
                    <a:pt x="16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8A42940A-2790-F7C0-09C6-C7773D6338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647592" y="4302492"/>
              <a:ext cx="490216" cy="565359"/>
            </a:xfrm>
            <a:custGeom>
              <a:avLst/>
              <a:gdLst>
                <a:gd name="T0" fmla="*/ 2147483646 w 285"/>
                <a:gd name="T1" fmla="*/ 2147483646 h 328"/>
                <a:gd name="T2" fmla="*/ 2147483646 w 285"/>
                <a:gd name="T3" fmla="*/ 2147483646 h 328"/>
                <a:gd name="T4" fmla="*/ 2147483646 w 285"/>
                <a:gd name="T5" fmla="*/ 2147483646 h 328"/>
                <a:gd name="T6" fmla="*/ 2147483646 w 285"/>
                <a:gd name="T7" fmla="*/ 2147483646 h 328"/>
                <a:gd name="T8" fmla="*/ 2147483646 w 285"/>
                <a:gd name="T9" fmla="*/ 2147483646 h 328"/>
                <a:gd name="T10" fmla="*/ 2147483646 w 285"/>
                <a:gd name="T11" fmla="*/ 2147483646 h 328"/>
                <a:gd name="T12" fmla="*/ 0 w 285"/>
                <a:gd name="T13" fmla="*/ 2147483646 h 328"/>
                <a:gd name="T14" fmla="*/ 2147483646 w 285"/>
                <a:gd name="T15" fmla="*/ 0 h 328"/>
                <a:gd name="T16" fmla="*/ 2147483646 w 285"/>
                <a:gd name="T17" fmla="*/ 2147483646 h 328"/>
                <a:gd name="T18" fmla="*/ 2147483646 w 285"/>
                <a:gd name="T19" fmla="*/ 2147483646 h 328"/>
                <a:gd name="T20" fmla="*/ 2147483646 w 285"/>
                <a:gd name="T21" fmla="*/ 2147483646 h 328"/>
                <a:gd name="T22" fmla="*/ 2147483646 w 285"/>
                <a:gd name="T23" fmla="*/ 2147483646 h 3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5" h="328">
                  <a:moveTo>
                    <a:pt x="144" y="81"/>
                  </a:moveTo>
                  <a:lnTo>
                    <a:pt x="90" y="206"/>
                  </a:lnTo>
                  <a:lnTo>
                    <a:pt x="196" y="206"/>
                  </a:lnTo>
                  <a:lnTo>
                    <a:pt x="144" y="81"/>
                  </a:lnTo>
                  <a:close/>
                  <a:moveTo>
                    <a:pt x="76" y="239"/>
                  </a:moveTo>
                  <a:lnTo>
                    <a:pt x="38" y="328"/>
                  </a:lnTo>
                  <a:lnTo>
                    <a:pt x="0" y="328"/>
                  </a:lnTo>
                  <a:lnTo>
                    <a:pt x="145" y="0"/>
                  </a:lnTo>
                  <a:lnTo>
                    <a:pt x="285" y="328"/>
                  </a:lnTo>
                  <a:lnTo>
                    <a:pt x="247" y="328"/>
                  </a:lnTo>
                  <a:lnTo>
                    <a:pt x="210" y="239"/>
                  </a:lnTo>
                  <a:lnTo>
                    <a:pt x="76" y="23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id="{FD294AD3-AD26-03C1-75C0-7C4E1308B5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77169" y="4306070"/>
              <a:ext cx="479481" cy="583250"/>
            </a:xfrm>
            <a:custGeom>
              <a:avLst/>
              <a:gdLst>
                <a:gd name="T0" fmla="*/ 0 w 134"/>
                <a:gd name="T1" fmla="*/ 0 h 163"/>
                <a:gd name="T2" fmla="*/ 2147483646 w 134"/>
                <a:gd name="T3" fmla="*/ 2147483646 h 163"/>
                <a:gd name="T4" fmla="*/ 2147483646 w 134"/>
                <a:gd name="T5" fmla="*/ 2147483646 h 163"/>
                <a:gd name="T6" fmla="*/ 2147483646 w 134"/>
                <a:gd name="T7" fmla="*/ 2147483646 h 163"/>
                <a:gd name="T8" fmla="*/ 2147483646 w 134"/>
                <a:gd name="T9" fmla="*/ 2147483646 h 163"/>
                <a:gd name="T10" fmla="*/ 2147483646 w 134"/>
                <a:gd name="T11" fmla="*/ 2147483646 h 163"/>
                <a:gd name="T12" fmla="*/ 2147483646 w 134"/>
                <a:gd name="T13" fmla="*/ 2147483646 h 163"/>
                <a:gd name="T14" fmla="*/ 0 w 134"/>
                <a:gd name="T15" fmla="*/ 2147483646 h 163"/>
                <a:gd name="T16" fmla="*/ 0 w 134"/>
                <a:gd name="T17" fmla="*/ 0 h 1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4" h="163">
                  <a:moveTo>
                    <a:pt x="0" y="0"/>
                  </a:moveTo>
                  <a:lnTo>
                    <a:pt x="117" y="123"/>
                  </a:lnTo>
                  <a:lnTo>
                    <a:pt x="117" y="6"/>
                  </a:lnTo>
                  <a:lnTo>
                    <a:pt x="134" y="6"/>
                  </a:lnTo>
                  <a:lnTo>
                    <a:pt x="134" y="163"/>
                  </a:lnTo>
                  <a:lnTo>
                    <a:pt x="17" y="40"/>
                  </a:lnTo>
                  <a:lnTo>
                    <a:pt x="17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id="{94C4DE4D-D933-5873-9C49-37509B81CB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728214" y="4327540"/>
              <a:ext cx="400760" cy="540312"/>
            </a:xfrm>
            <a:custGeom>
              <a:avLst/>
              <a:gdLst>
                <a:gd name="T0" fmla="*/ 2147483646 w 233"/>
                <a:gd name="T1" fmla="*/ 2147483646 h 314"/>
                <a:gd name="T2" fmla="*/ 2147483646 w 233"/>
                <a:gd name="T3" fmla="*/ 2147483646 h 314"/>
                <a:gd name="T4" fmla="*/ 2147483646 w 233"/>
                <a:gd name="T5" fmla="*/ 2147483646 h 314"/>
                <a:gd name="T6" fmla="*/ 2147483646 w 233"/>
                <a:gd name="T7" fmla="*/ 2147483646 h 314"/>
                <a:gd name="T8" fmla="*/ 2147483646 w 233"/>
                <a:gd name="T9" fmla="*/ 2147483646 h 314"/>
                <a:gd name="T10" fmla="*/ 2147483646 w 233"/>
                <a:gd name="T11" fmla="*/ 2147483646 h 314"/>
                <a:gd name="T12" fmla="*/ 2147483646 w 233"/>
                <a:gd name="T13" fmla="*/ 2147483646 h 314"/>
                <a:gd name="T14" fmla="*/ 2147483646 w 233"/>
                <a:gd name="T15" fmla="*/ 2147483646 h 314"/>
                <a:gd name="T16" fmla="*/ 0 w 233"/>
                <a:gd name="T17" fmla="*/ 0 h 314"/>
                <a:gd name="T18" fmla="*/ 2147483646 w 233"/>
                <a:gd name="T19" fmla="*/ 0 h 314"/>
                <a:gd name="T20" fmla="*/ 2147483646 w 233"/>
                <a:gd name="T21" fmla="*/ 2147483646 h 314"/>
                <a:gd name="T22" fmla="*/ 2147483646 w 233"/>
                <a:gd name="T23" fmla="*/ 2147483646 h 314"/>
                <a:gd name="T24" fmla="*/ 2147483646 w 233"/>
                <a:gd name="T25" fmla="*/ 2147483646 h 314"/>
                <a:gd name="T26" fmla="*/ 2147483646 w 233"/>
                <a:gd name="T27" fmla="*/ 2147483646 h 314"/>
                <a:gd name="T28" fmla="*/ 0 w 233"/>
                <a:gd name="T29" fmla="*/ 2147483646 h 314"/>
                <a:gd name="T30" fmla="*/ 0 w 233"/>
                <a:gd name="T31" fmla="*/ 0 h 3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33" h="314">
                  <a:moveTo>
                    <a:pt x="60" y="281"/>
                  </a:moveTo>
                  <a:cubicBezTo>
                    <a:pt x="98" y="281"/>
                    <a:pt x="130" y="276"/>
                    <a:pt x="159" y="249"/>
                  </a:cubicBezTo>
                  <a:cubicBezTo>
                    <a:pt x="185" y="225"/>
                    <a:pt x="198" y="192"/>
                    <a:pt x="198" y="157"/>
                  </a:cubicBezTo>
                  <a:cubicBezTo>
                    <a:pt x="198" y="121"/>
                    <a:pt x="184" y="87"/>
                    <a:pt x="157" y="63"/>
                  </a:cubicBezTo>
                  <a:cubicBezTo>
                    <a:pt x="129" y="38"/>
                    <a:pt x="97" y="33"/>
                    <a:pt x="60" y="33"/>
                  </a:cubicBezTo>
                  <a:lnTo>
                    <a:pt x="35" y="33"/>
                  </a:lnTo>
                  <a:lnTo>
                    <a:pt x="35" y="281"/>
                  </a:lnTo>
                  <a:lnTo>
                    <a:pt x="60" y="281"/>
                  </a:lnTo>
                  <a:close/>
                  <a:moveTo>
                    <a:pt x="0" y="0"/>
                  </a:moveTo>
                  <a:lnTo>
                    <a:pt x="59" y="0"/>
                  </a:lnTo>
                  <a:cubicBezTo>
                    <a:pt x="106" y="0"/>
                    <a:pt x="144" y="7"/>
                    <a:pt x="181" y="38"/>
                  </a:cubicBezTo>
                  <a:cubicBezTo>
                    <a:pt x="217" y="69"/>
                    <a:pt x="233" y="111"/>
                    <a:pt x="233" y="158"/>
                  </a:cubicBezTo>
                  <a:cubicBezTo>
                    <a:pt x="233" y="203"/>
                    <a:pt x="216" y="244"/>
                    <a:pt x="182" y="274"/>
                  </a:cubicBezTo>
                  <a:cubicBezTo>
                    <a:pt x="144" y="308"/>
                    <a:pt x="107" y="314"/>
                    <a:pt x="58" y="314"/>
                  </a:cubicBezTo>
                  <a:lnTo>
                    <a:pt x="0" y="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42B490FD-F3A2-DBE0-D94C-566CDFB06C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24602" y="4323961"/>
              <a:ext cx="443699" cy="554624"/>
            </a:xfrm>
            <a:custGeom>
              <a:avLst/>
              <a:gdLst>
                <a:gd name="T0" fmla="*/ 2147483646 w 259"/>
                <a:gd name="T1" fmla="*/ 2147483646 h 321"/>
                <a:gd name="T2" fmla="*/ 2147483646 w 259"/>
                <a:gd name="T3" fmla="*/ 2147483646 h 321"/>
                <a:gd name="T4" fmla="*/ 2147483646 w 259"/>
                <a:gd name="T5" fmla="*/ 2147483646 h 321"/>
                <a:gd name="T6" fmla="*/ 2147483646 w 259"/>
                <a:gd name="T7" fmla="*/ 2147483646 h 321"/>
                <a:gd name="T8" fmla="*/ 2147483646 w 259"/>
                <a:gd name="T9" fmla="*/ 2147483646 h 321"/>
                <a:gd name="T10" fmla="*/ 2147483646 w 259"/>
                <a:gd name="T11" fmla="*/ 2147483646 h 321"/>
                <a:gd name="T12" fmla="*/ 2147483646 w 259"/>
                <a:gd name="T13" fmla="*/ 2147483646 h 321"/>
                <a:gd name="T14" fmla="*/ 2147483646 w 259"/>
                <a:gd name="T15" fmla="*/ 2147483646 h 321"/>
                <a:gd name="T16" fmla="*/ 2147483646 w 259"/>
                <a:gd name="T17" fmla="*/ 2147483646 h 321"/>
                <a:gd name="T18" fmla="*/ 2147483646 w 259"/>
                <a:gd name="T19" fmla="*/ 0 h 321"/>
                <a:gd name="T20" fmla="*/ 0 w 259"/>
                <a:gd name="T21" fmla="*/ 2147483646 h 321"/>
                <a:gd name="T22" fmla="*/ 2147483646 w 259"/>
                <a:gd name="T23" fmla="*/ 2147483646 h 321"/>
                <a:gd name="T24" fmla="*/ 2147483646 w 259"/>
                <a:gd name="T25" fmla="*/ 2147483646 h 321"/>
                <a:gd name="T26" fmla="*/ 2147483646 w 259"/>
                <a:gd name="T27" fmla="*/ 2147483646 h 321"/>
                <a:gd name="T28" fmla="*/ 2147483646 w 259"/>
                <a:gd name="T29" fmla="*/ 2147483646 h 3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9" h="321">
                  <a:moveTo>
                    <a:pt x="171" y="165"/>
                  </a:moveTo>
                  <a:lnTo>
                    <a:pt x="171" y="200"/>
                  </a:lnTo>
                  <a:lnTo>
                    <a:pt x="224" y="200"/>
                  </a:lnTo>
                  <a:lnTo>
                    <a:pt x="224" y="276"/>
                  </a:lnTo>
                  <a:cubicBezTo>
                    <a:pt x="212" y="283"/>
                    <a:pt x="193" y="288"/>
                    <a:pt x="164" y="288"/>
                  </a:cubicBezTo>
                  <a:cubicBezTo>
                    <a:pt x="86" y="288"/>
                    <a:pt x="37" y="240"/>
                    <a:pt x="37" y="159"/>
                  </a:cubicBezTo>
                  <a:cubicBezTo>
                    <a:pt x="37" y="84"/>
                    <a:pt x="83" y="32"/>
                    <a:pt x="162" y="32"/>
                  </a:cubicBezTo>
                  <a:cubicBezTo>
                    <a:pt x="199" y="32"/>
                    <a:pt x="231" y="46"/>
                    <a:pt x="251" y="57"/>
                  </a:cubicBezTo>
                  <a:lnTo>
                    <a:pt x="251" y="19"/>
                  </a:lnTo>
                  <a:cubicBezTo>
                    <a:pt x="235" y="11"/>
                    <a:pt x="202" y="0"/>
                    <a:pt x="164" y="0"/>
                  </a:cubicBezTo>
                  <a:cubicBezTo>
                    <a:pt x="66" y="0"/>
                    <a:pt x="0" y="66"/>
                    <a:pt x="0" y="164"/>
                  </a:cubicBezTo>
                  <a:cubicBezTo>
                    <a:pt x="0" y="257"/>
                    <a:pt x="64" y="321"/>
                    <a:pt x="156" y="321"/>
                  </a:cubicBezTo>
                  <a:cubicBezTo>
                    <a:pt x="202" y="321"/>
                    <a:pt x="242" y="306"/>
                    <a:pt x="259" y="296"/>
                  </a:cubicBezTo>
                  <a:lnTo>
                    <a:pt x="259" y="165"/>
                  </a:lnTo>
                  <a:lnTo>
                    <a:pt x="171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id="{45D27002-EF11-4800-D89B-74C78E21E4D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33626" y="3629786"/>
              <a:ext cx="500951" cy="611876"/>
            </a:xfrm>
            <a:custGeom>
              <a:avLst/>
              <a:gdLst>
                <a:gd name="T0" fmla="*/ 0 w 140"/>
                <a:gd name="T1" fmla="*/ 0 h 171"/>
                <a:gd name="T2" fmla="*/ 2147483646 w 140"/>
                <a:gd name="T3" fmla="*/ 2147483646 h 171"/>
                <a:gd name="T4" fmla="*/ 2147483646 w 140"/>
                <a:gd name="T5" fmla="*/ 2147483646 h 171"/>
                <a:gd name="T6" fmla="*/ 2147483646 w 140"/>
                <a:gd name="T7" fmla="*/ 2147483646 h 171"/>
                <a:gd name="T8" fmla="*/ 2147483646 w 140"/>
                <a:gd name="T9" fmla="*/ 2147483646 h 171"/>
                <a:gd name="T10" fmla="*/ 2147483646 w 140"/>
                <a:gd name="T11" fmla="*/ 2147483646 h 171"/>
                <a:gd name="T12" fmla="*/ 2147483646 w 140"/>
                <a:gd name="T13" fmla="*/ 2147483646 h 171"/>
                <a:gd name="T14" fmla="*/ 0 w 140"/>
                <a:gd name="T15" fmla="*/ 2147483646 h 171"/>
                <a:gd name="T16" fmla="*/ 0 w 140"/>
                <a:gd name="T17" fmla="*/ 0 h 1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171">
                  <a:moveTo>
                    <a:pt x="0" y="0"/>
                  </a:moveTo>
                  <a:lnTo>
                    <a:pt x="124" y="130"/>
                  </a:lnTo>
                  <a:lnTo>
                    <a:pt x="124" y="6"/>
                  </a:lnTo>
                  <a:lnTo>
                    <a:pt x="140" y="6"/>
                  </a:lnTo>
                  <a:lnTo>
                    <a:pt x="140" y="171"/>
                  </a:lnTo>
                  <a:lnTo>
                    <a:pt x="17" y="41"/>
                  </a:lnTo>
                  <a:lnTo>
                    <a:pt x="17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id="{507F6948-A615-2E53-7DED-4ACC803124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63202" y="3626208"/>
              <a:ext cx="515263" cy="590407"/>
            </a:xfrm>
            <a:custGeom>
              <a:avLst/>
              <a:gdLst>
                <a:gd name="T0" fmla="*/ 2147483646 w 299"/>
                <a:gd name="T1" fmla="*/ 2147483646 h 343"/>
                <a:gd name="T2" fmla="*/ 2147483646 w 299"/>
                <a:gd name="T3" fmla="*/ 2147483646 h 343"/>
                <a:gd name="T4" fmla="*/ 2147483646 w 299"/>
                <a:gd name="T5" fmla="*/ 2147483646 h 343"/>
                <a:gd name="T6" fmla="*/ 2147483646 w 299"/>
                <a:gd name="T7" fmla="*/ 2147483646 h 343"/>
                <a:gd name="T8" fmla="*/ 2147483646 w 299"/>
                <a:gd name="T9" fmla="*/ 2147483646 h 343"/>
                <a:gd name="T10" fmla="*/ 2147483646 w 299"/>
                <a:gd name="T11" fmla="*/ 2147483646 h 343"/>
                <a:gd name="T12" fmla="*/ 0 w 299"/>
                <a:gd name="T13" fmla="*/ 2147483646 h 343"/>
                <a:gd name="T14" fmla="*/ 2147483646 w 299"/>
                <a:gd name="T15" fmla="*/ 0 h 343"/>
                <a:gd name="T16" fmla="*/ 2147483646 w 299"/>
                <a:gd name="T17" fmla="*/ 2147483646 h 343"/>
                <a:gd name="T18" fmla="*/ 2147483646 w 299"/>
                <a:gd name="T19" fmla="*/ 2147483646 h 343"/>
                <a:gd name="T20" fmla="*/ 2147483646 w 299"/>
                <a:gd name="T21" fmla="*/ 2147483646 h 343"/>
                <a:gd name="T22" fmla="*/ 2147483646 w 299"/>
                <a:gd name="T23" fmla="*/ 2147483646 h 3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9" h="343">
                  <a:moveTo>
                    <a:pt x="151" y="80"/>
                  </a:moveTo>
                  <a:lnTo>
                    <a:pt x="93" y="216"/>
                  </a:lnTo>
                  <a:lnTo>
                    <a:pt x="208" y="216"/>
                  </a:lnTo>
                  <a:lnTo>
                    <a:pt x="151" y="80"/>
                  </a:lnTo>
                  <a:close/>
                  <a:moveTo>
                    <a:pt x="78" y="250"/>
                  </a:moveTo>
                  <a:lnTo>
                    <a:pt x="39" y="343"/>
                  </a:lnTo>
                  <a:lnTo>
                    <a:pt x="0" y="343"/>
                  </a:lnTo>
                  <a:lnTo>
                    <a:pt x="152" y="0"/>
                  </a:lnTo>
                  <a:lnTo>
                    <a:pt x="299" y="343"/>
                  </a:lnTo>
                  <a:lnTo>
                    <a:pt x="260" y="343"/>
                  </a:lnTo>
                  <a:lnTo>
                    <a:pt x="222" y="250"/>
                  </a:lnTo>
                  <a:lnTo>
                    <a:pt x="78" y="25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id="{85BCE03D-B586-3CA4-CDAA-9ACC85D7C2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88094" y="3626208"/>
              <a:ext cx="515263" cy="590407"/>
            </a:xfrm>
            <a:custGeom>
              <a:avLst/>
              <a:gdLst>
                <a:gd name="T0" fmla="*/ 2147483646 w 299"/>
                <a:gd name="T1" fmla="*/ 2147483646 h 343"/>
                <a:gd name="T2" fmla="*/ 2147483646 w 299"/>
                <a:gd name="T3" fmla="*/ 2147483646 h 343"/>
                <a:gd name="T4" fmla="*/ 2147483646 w 299"/>
                <a:gd name="T5" fmla="*/ 2147483646 h 343"/>
                <a:gd name="T6" fmla="*/ 2147483646 w 299"/>
                <a:gd name="T7" fmla="*/ 2147483646 h 343"/>
                <a:gd name="T8" fmla="*/ 2147483646 w 299"/>
                <a:gd name="T9" fmla="*/ 2147483646 h 343"/>
                <a:gd name="T10" fmla="*/ 2147483646 w 299"/>
                <a:gd name="T11" fmla="*/ 2147483646 h 343"/>
                <a:gd name="T12" fmla="*/ 0 w 299"/>
                <a:gd name="T13" fmla="*/ 2147483646 h 343"/>
                <a:gd name="T14" fmla="*/ 2147483646 w 299"/>
                <a:gd name="T15" fmla="*/ 0 h 343"/>
                <a:gd name="T16" fmla="*/ 2147483646 w 299"/>
                <a:gd name="T17" fmla="*/ 2147483646 h 343"/>
                <a:gd name="T18" fmla="*/ 2147483646 w 299"/>
                <a:gd name="T19" fmla="*/ 2147483646 h 343"/>
                <a:gd name="T20" fmla="*/ 2147483646 w 299"/>
                <a:gd name="T21" fmla="*/ 2147483646 h 343"/>
                <a:gd name="T22" fmla="*/ 2147483646 w 299"/>
                <a:gd name="T23" fmla="*/ 2147483646 h 3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9" h="343">
                  <a:moveTo>
                    <a:pt x="151" y="80"/>
                  </a:moveTo>
                  <a:lnTo>
                    <a:pt x="93" y="216"/>
                  </a:lnTo>
                  <a:lnTo>
                    <a:pt x="208" y="216"/>
                  </a:lnTo>
                  <a:lnTo>
                    <a:pt x="151" y="80"/>
                  </a:lnTo>
                  <a:close/>
                  <a:moveTo>
                    <a:pt x="78" y="250"/>
                  </a:moveTo>
                  <a:lnTo>
                    <a:pt x="39" y="343"/>
                  </a:lnTo>
                  <a:lnTo>
                    <a:pt x="0" y="343"/>
                  </a:lnTo>
                  <a:lnTo>
                    <a:pt x="152" y="0"/>
                  </a:lnTo>
                  <a:lnTo>
                    <a:pt x="299" y="343"/>
                  </a:lnTo>
                  <a:lnTo>
                    <a:pt x="260" y="343"/>
                  </a:lnTo>
                  <a:lnTo>
                    <a:pt x="222" y="250"/>
                  </a:lnTo>
                  <a:lnTo>
                    <a:pt x="78" y="25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5">
              <a:extLst>
                <a:ext uri="{FF2B5EF4-FFF2-40B4-BE49-F238E27FC236}">
                  <a16:creationId xmlns:a16="http://schemas.microsoft.com/office/drawing/2014/main" id="{E278211E-5B29-806F-FC40-AB5FF415CC7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17636" y="3651256"/>
              <a:ext cx="425808" cy="565359"/>
            </a:xfrm>
            <a:custGeom>
              <a:avLst/>
              <a:gdLst>
                <a:gd name="T0" fmla="*/ 2147483646 w 119"/>
                <a:gd name="T1" fmla="*/ 2147483646 h 158"/>
                <a:gd name="T2" fmla="*/ 2147483646 w 119"/>
                <a:gd name="T3" fmla="*/ 2147483646 h 158"/>
                <a:gd name="T4" fmla="*/ 2147483646 w 119"/>
                <a:gd name="T5" fmla="*/ 2147483646 h 158"/>
                <a:gd name="T6" fmla="*/ 0 w 119"/>
                <a:gd name="T7" fmla="*/ 2147483646 h 158"/>
                <a:gd name="T8" fmla="*/ 0 w 119"/>
                <a:gd name="T9" fmla="*/ 0 h 158"/>
                <a:gd name="T10" fmla="*/ 2147483646 w 119"/>
                <a:gd name="T11" fmla="*/ 0 h 158"/>
                <a:gd name="T12" fmla="*/ 2147483646 w 119"/>
                <a:gd name="T13" fmla="*/ 2147483646 h 158"/>
                <a:gd name="T14" fmla="*/ 2147483646 w 119"/>
                <a:gd name="T15" fmla="*/ 2147483646 h 158"/>
                <a:gd name="T16" fmla="*/ 2147483646 w 119"/>
                <a:gd name="T17" fmla="*/ 2147483646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9" h="158">
                  <a:moveTo>
                    <a:pt x="68" y="158"/>
                  </a:moveTo>
                  <a:lnTo>
                    <a:pt x="51" y="158"/>
                  </a:lnTo>
                  <a:lnTo>
                    <a:pt x="51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16"/>
                  </a:lnTo>
                  <a:lnTo>
                    <a:pt x="68" y="16"/>
                  </a:lnTo>
                  <a:lnTo>
                    <a:pt x="68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6">
              <a:extLst>
                <a:ext uri="{FF2B5EF4-FFF2-40B4-BE49-F238E27FC236}">
                  <a16:creationId xmlns:a16="http://schemas.microsoft.com/office/drawing/2014/main" id="{8F309222-743A-9F9A-A536-242A31CF53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42717" y="3651256"/>
              <a:ext cx="275523" cy="565359"/>
            </a:xfrm>
            <a:custGeom>
              <a:avLst/>
              <a:gdLst>
                <a:gd name="T0" fmla="*/ 0 w 77"/>
                <a:gd name="T1" fmla="*/ 2147483646 h 158"/>
                <a:gd name="T2" fmla="*/ 0 w 77"/>
                <a:gd name="T3" fmla="*/ 0 h 158"/>
                <a:gd name="T4" fmla="*/ 2147483646 w 77"/>
                <a:gd name="T5" fmla="*/ 0 h 158"/>
                <a:gd name="T6" fmla="*/ 2147483646 w 77"/>
                <a:gd name="T7" fmla="*/ 2147483646 h 158"/>
                <a:gd name="T8" fmla="*/ 2147483646 w 77"/>
                <a:gd name="T9" fmla="*/ 2147483646 h 158"/>
                <a:gd name="T10" fmla="*/ 2147483646 w 77"/>
                <a:gd name="T11" fmla="*/ 2147483646 h 158"/>
                <a:gd name="T12" fmla="*/ 0 w 77"/>
                <a:gd name="T13" fmla="*/ 2147483646 h 1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7" h="158">
                  <a:moveTo>
                    <a:pt x="0" y="158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42"/>
                  </a:lnTo>
                  <a:lnTo>
                    <a:pt x="77" y="142"/>
                  </a:lnTo>
                  <a:lnTo>
                    <a:pt x="77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7">
              <a:extLst>
                <a:ext uri="{FF2B5EF4-FFF2-40B4-BE49-F238E27FC236}">
                  <a16:creationId xmlns:a16="http://schemas.microsoft.com/office/drawing/2014/main" id="{3B331A1D-3965-0FD5-676A-3029B3CC2DD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15959" y="3651256"/>
              <a:ext cx="364978" cy="565359"/>
            </a:xfrm>
            <a:custGeom>
              <a:avLst/>
              <a:gdLst>
                <a:gd name="T0" fmla="*/ 2147483646 w 213"/>
                <a:gd name="T1" fmla="*/ 2147483646 h 328"/>
                <a:gd name="T2" fmla="*/ 2147483646 w 213"/>
                <a:gd name="T3" fmla="*/ 2147483646 h 328"/>
                <a:gd name="T4" fmla="*/ 2147483646 w 213"/>
                <a:gd name="T5" fmla="*/ 2147483646 h 328"/>
                <a:gd name="T6" fmla="*/ 2147483646 w 213"/>
                <a:gd name="T7" fmla="*/ 2147483646 h 328"/>
                <a:gd name="T8" fmla="*/ 2147483646 w 213"/>
                <a:gd name="T9" fmla="*/ 2147483646 h 328"/>
                <a:gd name="T10" fmla="*/ 2147483646 w 213"/>
                <a:gd name="T11" fmla="*/ 2147483646 h 328"/>
                <a:gd name="T12" fmla="*/ 2147483646 w 213"/>
                <a:gd name="T13" fmla="*/ 2147483646 h 328"/>
                <a:gd name="T14" fmla="*/ 2147483646 w 213"/>
                <a:gd name="T15" fmla="*/ 2147483646 h 328"/>
                <a:gd name="T16" fmla="*/ 2147483646 w 213"/>
                <a:gd name="T17" fmla="*/ 2147483646 h 328"/>
                <a:gd name="T18" fmla="*/ 2147483646 w 213"/>
                <a:gd name="T19" fmla="*/ 2147483646 h 328"/>
                <a:gd name="T20" fmla="*/ 0 w 213"/>
                <a:gd name="T21" fmla="*/ 2147483646 h 328"/>
                <a:gd name="T22" fmla="*/ 0 w 213"/>
                <a:gd name="T23" fmla="*/ 0 h 328"/>
                <a:gd name="T24" fmla="*/ 2147483646 w 213"/>
                <a:gd name="T25" fmla="*/ 0 h 328"/>
                <a:gd name="T26" fmla="*/ 2147483646 w 213"/>
                <a:gd name="T27" fmla="*/ 2147483646 h 328"/>
                <a:gd name="T28" fmla="*/ 2147483646 w 213"/>
                <a:gd name="T29" fmla="*/ 2147483646 h 328"/>
                <a:gd name="T30" fmla="*/ 2147483646 w 213"/>
                <a:gd name="T31" fmla="*/ 2147483646 h 328"/>
                <a:gd name="T32" fmla="*/ 2147483646 w 213"/>
                <a:gd name="T33" fmla="*/ 2147483646 h 328"/>
                <a:gd name="T34" fmla="*/ 2147483646 w 213"/>
                <a:gd name="T35" fmla="*/ 2147483646 h 3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3" h="328">
                  <a:moveTo>
                    <a:pt x="77" y="32"/>
                  </a:moveTo>
                  <a:lnTo>
                    <a:pt x="35" y="32"/>
                  </a:lnTo>
                  <a:lnTo>
                    <a:pt x="35" y="157"/>
                  </a:lnTo>
                  <a:lnTo>
                    <a:pt x="79" y="157"/>
                  </a:lnTo>
                  <a:cubicBezTo>
                    <a:pt x="117" y="157"/>
                    <a:pt x="148" y="131"/>
                    <a:pt x="148" y="94"/>
                  </a:cubicBezTo>
                  <a:cubicBezTo>
                    <a:pt x="148" y="58"/>
                    <a:pt x="129" y="34"/>
                    <a:pt x="77" y="32"/>
                  </a:cubicBezTo>
                  <a:close/>
                  <a:moveTo>
                    <a:pt x="172" y="328"/>
                  </a:moveTo>
                  <a:cubicBezTo>
                    <a:pt x="119" y="244"/>
                    <a:pt x="92" y="192"/>
                    <a:pt x="78" y="189"/>
                  </a:cubicBezTo>
                  <a:lnTo>
                    <a:pt x="35" y="189"/>
                  </a:lnTo>
                  <a:lnTo>
                    <a:pt x="35" y="328"/>
                  </a:lnTo>
                  <a:lnTo>
                    <a:pt x="0" y="328"/>
                  </a:lnTo>
                  <a:lnTo>
                    <a:pt x="0" y="0"/>
                  </a:lnTo>
                  <a:lnTo>
                    <a:pt x="77" y="0"/>
                  </a:lnTo>
                  <a:cubicBezTo>
                    <a:pt x="154" y="0"/>
                    <a:pt x="185" y="41"/>
                    <a:pt x="185" y="90"/>
                  </a:cubicBezTo>
                  <a:cubicBezTo>
                    <a:pt x="186" y="137"/>
                    <a:pt x="152" y="167"/>
                    <a:pt x="116" y="177"/>
                  </a:cubicBezTo>
                  <a:lnTo>
                    <a:pt x="116" y="178"/>
                  </a:lnTo>
                  <a:cubicBezTo>
                    <a:pt x="126" y="183"/>
                    <a:pt x="160" y="244"/>
                    <a:pt x="213" y="328"/>
                  </a:cubicBezTo>
                  <a:lnTo>
                    <a:pt x="172" y="3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80D06EA9-6ABA-A052-8F7B-0B31F279F8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1430" y="3654834"/>
              <a:ext cx="415073" cy="572516"/>
            </a:xfrm>
            <a:custGeom>
              <a:avLst/>
              <a:gdLst>
                <a:gd name="T0" fmla="*/ 2147483646 w 242"/>
                <a:gd name="T1" fmla="*/ 2147483646 h 333"/>
                <a:gd name="T2" fmla="*/ 2147483646 w 242"/>
                <a:gd name="T3" fmla="*/ 2147483646 h 333"/>
                <a:gd name="T4" fmla="*/ 2147483646 w 242"/>
                <a:gd name="T5" fmla="*/ 2147483646 h 333"/>
                <a:gd name="T6" fmla="*/ 0 w 242"/>
                <a:gd name="T7" fmla="*/ 2147483646 h 333"/>
                <a:gd name="T8" fmla="*/ 0 w 242"/>
                <a:gd name="T9" fmla="*/ 0 h 333"/>
                <a:gd name="T10" fmla="*/ 2147483646 w 242"/>
                <a:gd name="T11" fmla="*/ 0 h 333"/>
                <a:gd name="T12" fmla="*/ 2147483646 w 242"/>
                <a:gd name="T13" fmla="*/ 2147483646 h 333"/>
                <a:gd name="T14" fmla="*/ 2147483646 w 242"/>
                <a:gd name="T15" fmla="*/ 2147483646 h 333"/>
                <a:gd name="T16" fmla="*/ 2147483646 w 242"/>
                <a:gd name="T17" fmla="*/ 2147483646 h 333"/>
                <a:gd name="T18" fmla="*/ 2147483646 w 242"/>
                <a:gd name="T19" fmla="*/ 2147483646 h 333"/>
                <a:gd name="T20" fmla="*/ 2147483646 w 242"/>
                <a:gd name="T21" fmla="*/ 2147483646 h 333"/>
                <a:gd name="T22" fmla="*/ 2147483646 w 242"/>
                <a:gd name="T23" fmla="*/ 0 h 333"/>
                <a:gd name="T24" fmla="*/ 2147483646 w 242"/>
                <a:gd name="T25" fmla="*/ 0 h 333"/>
                <a:gd name="T26" fmla="*/ 2147483646 w 242"/>
                <a:gd name="T27" fmla="*/ 2147483646 h 333"/>
                <a:gd name="T28" fmla="*/ 2147483646 w 242"/>
                <a:gd name="T29" fmla="*/ 2147483646 h 3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42" h="333">
                  <a:moveTo>
                    <a:pt x="212" y="300"/>
                  </a:moveTo>
                  <a:cubicBezTo>
                    <a:pt x="192" y="320"/>
                    <a:pt x="162" y="333"/>
                    <a:pt x="119" y="333"/>
                  </a:cubicBezTo>
                  <a:cubicBezTo>
                    <a:pt x="77" y="333"/>
                    <a:pt x="50" y="321"/>
                    <a:pt x="32" y="304"/>
                  </a:cubicBezTo>
                  <a:cubicBezTo>
                    <a:pt x="6" y="278"/>
                    <a:pt x="0" y="240"/>
                    <a:pt x="0" y="210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210"/>
                  </a:lnTo>
                  <a:cubicBezTo>
                    <a:pt x="35" y="233"/>
                    <a:pt x="40" y="260"/>
                    <a:pt x="58" y="278"/>
                  </a:cubicBezTo>
                  <a:cubicBezTo>
                    <a:pt x="71" y="291"/>
                    <a:pt x="90" y="301"/>
                    <a:pt x="120" y="301"/>
                  </a:cubicBezTo>
                  <a:cubicBezTo>
                    <a:pt x="153" y="301"/>
                    <a:pt x="173" y="291"/>
                    <a:pt x="186" y="278"/>
                  </a:cubicBezTo>
                  <a:cubicBezTo>
                    <a:pt x="201" y="262"/>
                    <a:pt x="207" y="239"/>
                    <a:pt x="207" y="213"/>
                  </a:cubicBezTo>
                  <a:lnTo>
                    <a:pt x="207" y="0"/>
                  </a:lnTo>
                  <a:lnTo>
                    <a:pt x="242" y="0"/>
                  </a:lnTo>
                  <a:lnTo>
                    <a:pt x="242" y="218"/>
                  </a:lnTo>
                  <a:cubicBezTo>
                    <a:pt x="242" y="248"/>
                    <a:pt x="233" y="278"/>
                    <a:pt x="212" y="30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921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381000" y="403223"/>
            <a:ext cx="7214752" cy="674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rgbClr val="7800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381000" y="1984360"/>
            <a:ext cx="4922520" cy="4170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51A8DA84-D337-236E-F4E0-1DA41CB45E23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800A2-C124-4F1E-A0C8-9642690D8F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2685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1E45F-BAD1-B97C-B8BB-B946B84C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3" y="456846"/>
            <a:ext cx="5229014" cy="1325563"/>
          </a:xfrm>
        </p:spPr>
        <p:txBody>
          <a:bodyPr>
            <a:normAutofit/>
          </a:bodyPr>
          <a:lstStyle>
            <a:lvl1pPr>
              <a:defRPr sz="3000" b="0">
                <a:solidFill>
                  <a:srgbClr val="7800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D188AF-A9CA-CB25-8A3E-1225F4CDC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F5677-3A31-41C5-BE09-78A1A48053E4}" type="datetimeFigureOut">
              <a:rPr lang="en-GB" smtClean="0"/>
              <a:t>11/11/2025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07782-2B75-E64D-9F21-B614E8842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06A3C1-ED78-FA7C-0393-C66051F9A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6C080-E5E1-4249-8574-0F71C536082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820845-58FE-32F8-0665-1CA5A24C02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4853" y="2271714"/>
            <a:ext cx="5229014" cy="27527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052822-BCF8-A1E3-9712-3F227D792C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5" t="27624" r="28824" b="27183"/>
          <a:stretch>
            <a:fillRect/>
          </a:stretch>
        </p:blipFill>
        <p:spPr>
          <a:xfrm>
            <a:off x="5553867" y="625145"/>
            <a:ext cx="4161525" cy="561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5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tyle 1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5">
            <a:extLst>
              <a:ext uri="{FF2B5EF4-FFF2-40B4-BE49-F238E27FC236}">
                <a16:creationId xmlns:a16="http://schemas.microsoft.com/office/drawing/2014/main" id="{93D63CD8-B9EE-FBF6-9B3D-946ADABEE6EA}"/>
              </a:ext>
            </a:extLst>
          </p:cNvPr>
          <p:cNvSpPr>
            <a:spLocks/>
          </p:cNvSpPr>
          <p:nvPr userDrawn="1"/>
        </p:nvSpPr>
        <p:spPr bwMode="auto">
          <a:xfrm>
            <a:off x="-28575" y="4919663"/>
            <a:ext cx="9172575" cy="1968500"/>
          </a:xfrm>
          <a:custGeom>
            <a:avLst/>
            <a:gdLst>
              <a:gd name="T0" fmla="*/ 2147483646 w 14315"/>
              <a:gd name="T1" fmla="*/ 2147483646 h 4653"/>
              <a:gd name="T2" fmla="*/ 2147483646 w 14315"/>
              <a:gd name="T3" fmla="*/ 0 h 4653"/>
              <a:gd name="T4" fmla="*/ 2147483646 w 14315"/>
              <a:gd name="T5" fmla="*/ 2147483646 h 4653"/>
              <a:gd name="T6" fmla="*/ 0 w 14315"/>
              <a:gd name="T7" fmla="*/ 2147483646 h 4653"/>
              <a:gd name="T8" fmla="*/ 0 w 14315"/>
              <a:gd name="T9" fmla="*/ 2147483646 h 4653"/>
              <a:gd name="T10" fmla="*/ 2147483646 w 14315"/>
              <a:gd name="T11" fmla="*/ 2147483646 h 465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4315" h="4653">
                <a:moveTo>
                  <a:pt x="14315" y="4630"/>
                </a:moveTo>
                <a:lnTo>
                  <a:pt x="14315" y="0"/>
                </a:lnTo>
                <a:cubicBezTo>
                  <a:pt x="14315" y="0"/>
                  <a:pt x="10703" y="1955"/>
                  <a:pt x="4746" y="1955"/>
                </a:cubicBezTo>
                <a:cubicBezTo>
                  <a:pt x="3057" y="1955"/>
                  <a:pt x="1474" y="1820"/>
                  <a:pt x="0" y="1589"/>
                </a:cubicBezTo>
                <a:lnTo>
                  <a:pt x="0" y="4653"/>
                </a:lnTo>
                <a:lnTo>
                  <a:pt x="14315" y="4630"/>
                </a:lnTo>
                <a:close/>
              </a:path>
            </a:pathLst>
          </a:custGeom>
          <a:solidFill>
            <a:srgbClr val="7800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9C8A951C-6529-D5AB-151D-2632BBF0C28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740650" y="327025"/>
            <a:ext cx="1019175" cy="1044575"/>
            <a:chOff x="2404" y="1132"/>
            <a:chExt cx="952" cy="976"/>
          </a:xfrm>
        </p:grpSpPr>
        <p:sp>
          <p:nvSpPr>
            <p:cNvPr id="4" name="AutoShape 12">
              <a:extLst>
                <a:ext uri="{FF2B5EF4-FFF2-40B4-BE49-F238E27FC236}">
                  <a16:creationId xmlns:a16="http://schemas.microsoft.com/office/drawing/2014/main" id="{C4E58F35-4E2B-65FF-4662-F119163A2EF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404" y="1132"/>
              <a:ext cx="952" cy="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Rectangle 14">
              <a:extLst>
                <a:ext uri="{FF2B5EF4-FFF2-40B4-BE49-F238E27FC236}">
                  <a16:creationId xmlns:a16="http://schemas.microsoft.com/office/drawing/2014/main" id="{8DB2FA8D-1C1E-FD59-5A0B-A224458C59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04" y="1132"/>
              <a:ext cx="952" cy="952"/>
            </a:xfrm>
            <a:prstGeom prst="rect">
              <a:avLst/>
            </a:prstGeom>
            <a:solidFill>
              <a:srgbClr val="1EAF46"/>
            </a:solidFill>
            <a:ln>
              <a:noFill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EF7E96DA-5290-E2B0-22EB-BECECF7FB95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34" y="1904"/>
              <a:ext cx="73" cy="151"/>
            </a:xfrm>
            <a:custGeom>
              <a:avLst/>
              <a:gdLst>
                <a:gd name="T0" fmla="*/ 0 w 73"/>
                <a:gd name="T1" fmla="*/ 151 h 151"/>
                <a:gd name="T2" fmla="*/ 0 w 73"/>
                <a:gd name="T3" fmla="*/ 0 h 151"/>
                <a:gd name="T4" fmla="*/ 16 w 73"/>
                <a:gd name="T5" fmla="*/ 0 h 151"/>
                <a:gd name="T6" fmla="*/ 16 w 73"/>
                <a:gd name="T7" fmla="*/ 135 h 151"/>
                <a:gd name="T8" fmla="*/ 73 w 73"/>
                <a:gd name="T9" fmla="*/ 135 h 151"/>
                <a:gd name="T10" fmla="*/ 73 w 73"/>
                <a:gd name="T11" fmla="*/ 151 h 151"/>
                <a:gd name="T12" fmla="*/ 0 w 73"/>
                <a:gd name="T13" fmla="*/ 151 h 1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" h="151">
                  <a:moveTo>
                    <a:pt x="0" y="151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35"/>
                  </a:lnTo>
                  <a:lnTo>
                    <a:pt x="73" y="135"/>
                  </a:lnTo>
                  <a:lnTo>
                    <a:pt x="73" y="151"/>
                  </a:lnTo>
                  <a:lnTo>
                    <a:pt x="0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9C3AF093-5E3D-DC8C-BB2A-302984D6A9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35" y="1904"/>
              <a:ext cx="78" cy="151"/>
            </a:xfrm>
            <a:custGeom>
              <a:avLst/>
              <a:gdLst>
                <a:gd name="T0" fmla="*/ 0 w 78"/>
                <a:gd name="T1" fmla="*/ 0 h 151"/>
                <a:gd name="T2" fmla="*/ 78 w 78"/>
                <a:gd name="T3" fmla="*/ 0 h 151"/>
                <a:gd name="T4" fmla="*/ 78 w 78"/>
                <a:gd name="T5" fmla="*/ 16 h 151"/>
                <a:gd name="T6" fmla="*/ 17 w 78"/>
                <a:gd name="T7" fmla="*/ 16 h 151"/>
                <a:gd name="T8" fmla="*/ 17 w 78"/>
                <a:gd name="T9" fmla="*/ 60 h 151"/>
                <a:gd name="T10" fmla="*/ 76 w 78"/>
                <a:gd name="T11" fmla="*/ 60 h 151"/>
                <a:gd name="T12" fmla="*/ 76 w 78"/>
                <a:gd name="T13" fmla="*/ 76 h 151"/>
                <a:gd name="T14" fmla="*/ 17 w 78"/>
                <a:gd name="T15" fmla="*/ 76 h 151"/>
                <a:gd name="T16" fmla="*/ 17 w 78"/>
                <a:gd name="T17" fmla="*/ 135 h 151"/>
                <a:gd name="T18" fmla="*/ 78 w 78"/>
                <a:gd name="T19" fmla="*/ 135 h 151"/>
                <a:gd name="T20" fmla="*/ 78 w 78"/>
                <a:gd name="T21" fmla="*/ 151 h 151"/>
                <a:gd name="T22" fmla="*/ 0 w 78"/>
                <a:gd name="T23" fmla="*/ 151 h 151"/>
                <a:gd name="T24" fmla="*/ 0 w 78"/>
                <a:gd name="T25" fmla="*/ 0 h 1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51">
                  <a:moveTo>
                    <a:pt x="0" y="0"/>
                  </a:moveTo>
                  <a:lnTo>
                    <a:pt x="78" y="0"/>
                  </a:lnTo>
                  <a:lnTo>
                    <a:pt x="78" y="16"/>
                  </a:lnTo>
                  <a:lnTo>
                    <a:pt x="17" y="16"/>
                  </a:lnTo>
                  <a:lnTo>
                    <a:pt x="17" y="60"/>
                  </a:lnTo>
                  <a:lnTo>
                    <a:pt x="76" y="60"/>
                  </a:lnTo>
                  <a:lnTo>
                    <a:pt x="76" y="76"/>
                  </a:lnTo>
                  <a:lnTo>
                    <a:pt x="17" y="76"/>
                  </a:lnTo>
                  <a:lnTo>
                    <a:pt x="17" y="135"/>
                  </a:lnTo>
                  <a:lnTo>
                    <a:pt x="78" y="135"/>
                  </a:lnTo>
                  <a:lnTo>
                    <a:pt x="7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F067B36C-7A74-3467-D4D4-7AAD01EC3F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4" y="1898"/>
              <a:ext cx="133" cy="163"/>
            </a:xfrm>
            <a:custGeom>
              <a:avLst/>
              <a:gdLst>
                <a:gd name="T0" fmla="*/ 0 w 133"/>
                <a:gd name="T1" fmla="*/ 0 h 163"/>
                <a:gd name="T2" fmla="*/ 117 w 133"/>
                <a:gd name="T3" fmla="*/ 123 h 163"/>
                <a:gd name="T4" fmla="*/ 117 w 133"/>
                <a:gd name="T5" fmla="*/ 6 h 163"/>
                <a:gd name="T6" fmla="*/ 133 w 133"/>
                <a:gd name="T7" fmla="*/ 6 h 163"/>
                <a:gd name="T8" fmla="*/ 133 w 133"/>
                <a:gd name="T9" fmla="*/ 163 h 163"/>
                <a:gd name="T10" fmla="*/ 16 w 133"/>
                <a:gd name="T11" fmla="*/ 40 h 163"/>
                <a:gd name="T12" fmla="*/ 16 w 133"/>
                <a:gd name="T13" fmla="*/ 157 h 163"/>
                <a:gd name="T14" fmla="*/ 0 w 133"/>
                <a:gd name="T15" fmla="*/ 157 h 163"/>
                <a:gd name="T16" fmla="*/ 0 w 133"/>
                <a:gd name="T17" fmla="*/ 0 h 1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3" h="163">
                  <a:moveTo>
                    <a:pt x="0" y="0"/>
                  </a:moveTo>
                  <a:lnTo>
                    <a:pt x="117" y="123"/>
                  </a:lnTo>
                  <a:lnTo>
                    <a:pt x="117" y="6"/>
                  </a:lnTo>
                  <a:lnTo>
                    <a:pt x="133" y="6"/>
                  </a:lnTo>
                  <a:lnTo>
                    <a:pt x="133" y="163"/>
                  </a:lnTo>
                  <a:lnTo>
                    <a:pt x="16" y="40"/>
                  </a:lnTo>
                  <a:lnTo>
                    <a:pt x="16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B8731EFA-A76B-BE89-F4F3-0625405D55A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14" y="1897"/>
              <a:ext cx="137" cy="158"/>
            </a:xfrm>
            <a:custGeom>
              <a:avLst/>
              <a:gdLst>
                <a:gd name="T0" fmla="*/ 8 w 285"/>
                <a:gd name="T1" fmla="*/ 4 h 328"/>
                <a:gd name="T2" fmla="*/ 5 w 285"/>
                <a:gd name="T3" fmla="*/ 11 h 328"/>
                <a:gd name="T4" fmla="*/ 11 w 285"/>
                <a:gd name="T5" fmla="*/ 11 h 328"/>
                <a:gd name="T6" fmla="*/ 8 w 285"/>
                <a:gd name="T7" fmla="*/ 4 h 328"/>
                <a:gd name="T8" fmla="*/ 4 w 285"/>
                <a:gd name="T9" fmla="*/ 13 h 328"/>
                <a:gd name="T10" fmla="*/ 2 w 285"/>
                <a:gd name="T11" fmla="*/ 18 h 328"/>
                <a:gd name="T12" fmla="*/ 0 w 285"/>
                <a:gd name="T13" fmla="*/ 18 h 328"/>
                <a:gd name="T14" fmla="*/ 8 w 285"/>
                <a:gd name="T15" fmla="*/ 0 h 328"/>
                <a:gd name="T16" fmla="*/ 15 w 285"/>
                <a:gd name="T17" fmla="*/ 18 h 328"/>
                <a:gd name="T18" fmla="*/ 13 w 285"/>
                <a:gd name="T19" fmla="*/ 18 h 328"/>
                <a:gd name="T20" fmla="*/ 12 w 285"/>
                <a:gd name="T21" fmla="*/ 13 h 328"/>
                <a:gd name="T22" fmla="*/ 4 w 285"/>
                <a:gd name="T23" fmla="*/ 13 h 3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5" h="328">
                  <a:moveTo>
                    <a:pt x="144" y="81"/>
                  </a:moveTo>
                  <a:lnTo>
                    <a:pt x="90" y="206"/>
                  </a:lnTo>
                  <a:lnTo>
                    <a:pt x="196" y="206"/>
                  </a:lnTo>
                  <a:lnTo>
                    <a:pt x="144" y="81"/>
                  </a:lnTo>
                  <a:close/>
                  <a:moveTo>
                    <a:pt x="76" y="239"/>
                  </a:moveTo>
                  <a:lnTo>
                    <a:pt x="38" y="328"/>
                  </a:lnTo>
                  <a:lnTo>
                    <a:pt x="0" y="328"/>
                  </a:lnTo>
                  <a:lnTo>
                    <a:pt x="145" y="0"/>
                  </a:lnTo>
                  <a:lnTo>
                    <a:pt x="285" y="328"/>
                  </a:lnTo>
                  <a:lnTo>
                    <a:pt x="247" y="328"/>
                  </a:lnTo>
                  <a:lnTo>
                    <a:pt x="210" y="239"/>
                  </a:lnTo>
                  <a:lnTo>
                    <a:pt x="76" y="23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id="{1446E10A-19D0-1CEC-624B-EFF4FE44B1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62" y="1898"/>
              <a:ext cx="134" cy="163"/>
            </a:xfrm>
            <a:custGeom>
              <a:avLst/>
              <a:gdLst>
                <a:gd name="T0" fmla="*/ 0 w 134"/>
                <a:gd name="T1" fmla="*/ 0 h 163"/>
                <a:gd name="T2" fmla="*/ 117 w 134"/>
                <a:gd name="T3" fmla="*/ 123 h 163"/>
                <a:gd name="T4" fmla="*/ 117 w 134"/>
                <a:gd name="T5" fmla="*/ 6 h 163"/>
                <a:gd name="T6" fmla="*/ 134 w 134"/>
                <a:gd name="T7" fmla="*/ 6 h 163"/>
                <a:gd name="T8" fmla="*/ 134 w 134"/>
                <a:gd name="T9" fmla="*/ 163 h 163"/>
                <a:gd name="T10" fmla="*/ 17 w 134"/>
                <a:gd name="T11" fmla="*/ 40 h 163"/>
                <a:gd name="T12" fmla="*/ 17 w 134"/>
                <a:gd name="T13" fmla="*/ 157 h 163"/>
                <a:gd name="T14" fmla="*/ 0 w 134"/>
                <a:gd name="T15" fmla="*/ 157 h 163"/>
                <a:gd name="T16" fmla="*/ 0 w 134"/>
                <a:gd name="T17" fmla="*/ 0 h 1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4" h="163">
                  <a:moveTo>
                    <a:pt x="0" y="0"/>
                  </a:moveTo>
                  <a:lnTo>
                    <a:pt x="117" y="123"/>
                  </a:lnTo>
                  <a:lnTo>
                    <a:pt x="117" y="6"/>
                  </a:lnTo>
                  <a:lnTo>
                    <a:pt x="134" y="6"/>
                  </a:lnTo>
                  <a:lnTo>
                    <a:pt x="134" y="163"/>
                  </a:lnTo>
                  <a:lnTo>
                    <a:pt x="17" y="40"/>
                  </a:lnTo>
                  <a:lnTo>
                    <a:pt x="17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id="{1F383996-4CB3-842B-1CCB-5F599ADDBE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16" y="1904"/>
              <a:ext cx="112" cy="151"/>
            </a:xfrm>
            <a:custGeom>
              <a:avLst/>
              <a:gdLst>
                <a:gd name="T0" fmla="*/ 3 w 233"/>
                <a:gd name="T1" fmla="*/ 15 h 314"/>
                <a:gd name="T2" fmla="*/ 9 w 233"/>
                <a:gd name="T3" fmla="*/ 13 h 314"/>
                <a:gd name="T4" fmla="*/ 11 w 233"/>
                <a:gd name="T5" fmla="*/ 9 h 314"/>
                <a:gd name="T6" fmla="*/ 8 w 233"/>
                <a:gd name="T7" fmla="*/ 3 h 314"/>
                <a:gd name="T8" fmla="*/ 3 w 233"/>
                <a:gd name="T9" fmla="*/ 2 h 314"/>
                <a:gd name="T10" fmla="*/ 2 w 233"/>
                <a:gd name="T11" fmla="*/ 2 h 314"/>
                <a:gd name="T12" fmla="*/ 2 w 233"/>
                <a:gd name="T13" fmla="*/ 15 h 314"/>
                <a:gd name="T14" fmla="*/ 3 w 233"/>
                <a:gd name="T15" fmla="*/ 15 h 314"/>
                <a:gd name="T16" fmla="*/ 0 w 233"/>
                <a:gd name="T17" fmla="*/ 0 h 314"/>
                <a:gd name="T18" fmla="*/ 3 w 233"/>
                <a:gd name="T19" fmla="*/ 0 h 314"/>
                <a:gd name="T20" fmla="*/ 10 w 233"/>
                <a:gd name="T21" fmla="*/ 2 h 314"/>
                <a:gd name="T22" fmla="*/ 12 w 233"/>
                <a:gd name="T23" fmla="*/ 9 h 314"/>
                <a:gd name="T24" fmla="*/ 10 w 233"/>
                <a:gd name="T25" fmla="*/ 14 h 314"/>
                <a:gd name="T26" fmla="*/ 3 w 233"/>
                <a:gd name="T27" fmla="*/ 17 h 314"/>
                <a:gd name="T28" fmla="*/ 0 w 233"/>
                <a:gd name="T29" fmla="*/ 17 h 314"/>
                <a:gd name="T30" fmla="*/ 0 w 233"/>
                <a:gd name="T31" fmla="*/ 0 h 3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33" h="314">
                  <a:moveTo>
                    <a:pt x="60" y="281"/>
                  </a:moveTo>
                  <a:cubicBezTo>
                    <a:pt x="98" y="281"/>
                    <a:pt x="130" y="276"/>
                    <a:pt x="159" y="249"/>
                  </a:cubicBezTo>
                  <a:cubicBezTo>
                    <a:pt x="185" y="225"/>
                    <a:pt x="198" y="192"/>
                    <a:pt x="198" y="157"/>
                  </a:cubicBezTo>
                  <a:cubicBezTo>
                    <a:pt x="198" y="121"/>
                    <a:pt x="184" y="87"/>
                    <a:pt x="157" y="63"/>
                  </a:cubicBezTo>
                  <a:cubicBezTo>
                    <a:pt x="129" y="38"/>
                    <a:pt x="97" y="33"/>
                    <a:pt x="60" y="33"/>
                  </a:cubicBezTo>
                  <a:lnTo>
                    <a:pt x="35" y="33"/>
                  </a:lnTo>
                  <a:lnTo>
                    <a:pt x="35" y="281"/>
                  </a:lnTo>
                  <a:lnTo>
                    <a:pt x="60" y="281"/>
                  </a:lnTo>
                  <a:close/>
                  <a:moveTo>
                    <a:pt x="0" y="0"/>
                  </a:moveTo>
                  <a:lnTo>
                    <a:pt x="59" y="0"/>
                  </a:lnTo>
                  <a:cubicBezTo>
                    <a:pt x="106" y="0"/>
                    <a:pt x="144" y="7"/>
                    <a:pt x="181" y="38"/>
                  </a:cubicBezTo>
                  <a:cubicBezTo>
                    <a:pt x="217" y="69"/>
                    <a:pt x="233" y="111"/>
                    <a:pt x="233" y="158"/>
                  </a:cubicBezTo>
                  <a:cubicBezTo>
                    <a:pt x="233" y="203"/>
                    <a:pt x="216" y="244"/>
                    <a:pt x="182" y="274"/>
                  </a:cubicBezTo>
                  <a:cubicBezTo>
                    <a:pt x="144" y="308"/>
                    <a:pt x="107" y="314"/>
                    <a:pt x="58" y="314"/>
                  </a:cubicBezTo>
                  <a:lnTo>
                    <a:pt x="0" y="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AC8912D7-1451-4D16-818B-EC91316B05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4" y="1903"/>
              <a:ext cx="124" cy="155"/>
            </a:xfrm>
            <a:custGeom>
              <a:avLst/>
              <a:gdLst>
                <a:gd name="T0" fmla="*/ 9 w 259"/>
                <a:gd name="T1" fmla="*/ 9 h 321"/>
                <a:gd name="T2" fmla="*/ 9 w 259"/>
                <a:gd name="T3" fmla="*/ 11 h 321"/>
                <a:gd name="T4" fmla="*/ 11 w 259"/>
                <a:gd name="T5" fmla="*/ 11 h 321"/>
                <a:gd name="T6" fmla="*/ 11 w 259"/>
                <a:gd name="T7" fmla="*/ 15 h 321"/>
                <a:gd name="T8" fmla="*/ 9 w 259"/>
                <a:gd name="T9" fmla="*/ 15 h 321"/>
                <a:gd name="T10" fmla="*/ 2 w 259"/>
                <a:gd name="T11" fmla="*/ 9 h 321"/>
                <a:gd name="T12" fmla="*/ 9 w 259"/>
                <a:gd name="T13" fmla="*/ 1 h 321"/>
                <a:gd name="T14" fmla="*/ 13 w 259"/>
                <a:gd name="T15" fmla="*/ 3 h 321"/>
                <a:gd name="T16" fmla="*/ 13 w 259"/>
                <a:gd name="T17" fmla="*/ 1 h 321"/>
                <a:gd name="T18" fmla="*/ 9 w 259"/>
                <a:gd name="T19" fmla="*/ 0 h 321"/>
                <a:gd name="T20" fmla="*/ 0 w 259"/>
                <a:gd name="T21" fmla="*/ 9 h 321"/>
                <a:gd name="T22" fmla="*/ 8 w 259"/>
                <a:gd name="T23" fmla="*/ 17 h 321"/>
                <a:gd name="T24" fmla="*/ 13 w 259"/>
                <a:gd name="T25" fmla="*/ 16 h 321"/>
                <a:gd name="T26" fmla="*/ 13 w 259"/>
                <a:gd name="T27" fmla="*/ 9 h 321"/>
                <a:gd name="T28" fmla="*/ 9 w 259"/>
                <a:gd name="T29" fmla="*/ 9 h 3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9" h="321">
                  <a:moveTo>
                    <a:pt x="171" y="165"/>
                  </a:moveTo>
                  <a:lnTo>
                    <a:pt x="171" y="200"/>
                  </a:lnTo>
                  <a:lnTo>
                    <a:pt x="224" y="200"/>
                  </a:lnTo>
                  <a:lnTo>
                    <a:pt x="224" y="276"/>
                  </a:lnTo>
                  <a:cubicBezTo>
                    <a:pt x="212" y="283"/>
                    <a:pt x="193" y="288"/>
                    <a:pt x="164" y="288"/>
                  </a:cubicBezTo>
                  <a:cubicBezTo>
                    <a:pt x="86" y="288"/>
                    <a:pt x="37" y="240"/>
                    <a:pt x="37" y="159"/>
                  </a:cubicBezTo>
                  <a:cubicBezTo>
                    <a:pt x="37" y="84"/>
                    <a:pt x="83" y="32"/>
                    <a:pt x="162" y="32"/>
                  </a:cubicBezTo>
                  <a:cubicBezTo>
                    <a:pt x="199" y="32"/>
                    <a:pt x="231" y="46"/>
                    <a:pt x="251" y="57"/>
                  </a:cubicBezTo>
                  <a:lnTo>
                    <a:pt x="251" y="19"/>
                  </a:lnTo>
                  <a:cubicBezTo>
                    <a:pt x="235" y="11"/>
                    <a:pt x="202" y="0"/>
                    <a:pt x="164" y="0"/>
                  </a:cubicBezTo>
                  <a:cubicBezTo>
                    <a:pt x="66" y="0"/>
                    <a:pt x="0" y="66"/>
                    <a:pt x="0" y="164"/>
                  </a:cubicBezTo>
                  <a:cubicBezTo>
                    <a:pt x="0" y="257"/>
                    <a:pt x="64" y="321"/>
                    <a:pt x="156" y="321"/>
                  </a:cubicBezTo>
                  <a:cubicBezTo>
                    <a:pt x="202" y="321"/>
                    <a:pt x="242" y="306"/>
                    <a:pt x="259" y="296"/>
                  </a:cubicBezTo>
                  <a:lnTo>
                    <a:pt x="259" y="165"/>
                  </a:lnTo>
                  <a:lnTo>
                    <a:pt x="171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38090DCE-B61D-912A-E67D-E064E78CF1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35" y="1709"/>
              <a:ext cx="140" cy="171"/>
            </a:xfrm>
            <a:custGeom>
              <a:avLst/>
              <a:gdLst>
                <a:gd name="T0" fmla="*/ 0 w 140"/>
                <a:gd name="T1" fmla="*/ 0 h 171"/>
                <a:gd name="T2" fmla="*/ 124 w 140"/>
                <a:gd name="T3" fmla="*/ 130 h 171"/>
                <a:gd name="T4" fmla="*/ 124 w 140"/>
                <a:gd name="T5" fmla="*/ 6 h 171"/>
                <a:gd name="T6" fmla="*/ 140 w 140"/>
                <a:gd name="T7" fmla="*/ 6 h 171"/>
                <a:gd name="T8" fmla="*/ 140 w 140"/>
                <a:gd name="T9" fmla="*/ 171 h 171"/>
                <a:gd name="T10" fmla="*/ 17 w 140"/>
                <a:gd name="T11" fmla="*/ 41 h 171"/>
                <a:gd name="T12" fmla="*/ 17 w 140"/>
                <a:gd name="T13" fmla="*/ 164 h 171"/>
                <a:gd name="T14" fmla="*/ 0 w 140"/>
                <a:gd name="T15" fmla="*/ 164 h 171"/>
                <a:gd name="T16" fmla="*/ 0 w 140"/>
                <a:gd name="T17" fmla="*/ 0 h 1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171">
                  <a:moveTo>
                    <a:pt x="0" y="0"/>
                  </a:moveTo>
                  <a:lnTo>
                    <a:pt x="124" y="130"/>
                  </a:lnTo>
                  <a:lnTo>
                    <a:pt x="124" y="6"/>
                  </a:lnTo>
                  <a:lnTo>
                    <a:pt x="140" y="6"/>
                  </a:lnTo>
                  <a:lnTo>
                    <a:pt x="140" y="171"/>
                  </a:lnTo>
                  <a:lnTo>
                    <a:pt x="17" y="41"/>
                  </a:lnTo>
                  <a:lnTo>
                    <a:pt x="17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2BB97B27-C839-A870-E4C4-4A6CF6BDEE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83" y="1708"/>
              <a:ext cx="144" cy="165"/>
            </a:xfrm>
            <a:custGeom>
              <a:avLst/>
              <a:gdLst>
                <a:gd name="T0" fmla="*/ 8 w 299"/>
                <a:gd name="T1" fmla="*/ 4 h 343"/>
                <a:gd name="T2" fmla="*/ 5 w 299"/>
                <a:gd name="T3" fmla="*/ 12 h 343"/>
                <a:gd name="T4" fmla="*/ 11 w 299"/>
                <a:gd name="T5" fmla="*/ 12 h 343"/>
                <a:gd name="T6" fmla="*/ 8 w 299"/>
                <a:gd name="T7" fmla="*/ 4 h 343"/>
                <a:gd name="T8" fmla="*/ 4 w 299"/>
                <a:gd name="T9" fmla="*/ 13 h 343"/>
                <a:gd name="T10" fmla="*/ 2 w 299"/>
                <a:gd name="T11" fmla="*/ 18 h 343"/>
                <a:gd name="T12" fmla="*/ 0 w 299"/>
                <a:gd name="T13" fmla="*/ 18 h 343"/>
                <a:gd name="T14" fmla="*/ 8 w 299"/>
                <a:gd name="T15" fmla="*/ 0 h 343"/>
                <a:gd name="T16" fmla="*/ 16 w 299"/>
                <a:gd name="T17" fmla="*/ 18 h 343"/>
                <a:gd name="T18" fmla="*/ 14 w 299"/>
                <a:gd name="T19" fmla="*/ 18 h 343"/>
                <a:gd name="T20" fmla="*/ 12 w 299"/>
                <a:gd name="T21" fmla="*/ 13 h 343"/>
                <a:gd name="T22" fmla="*/ 4 w 299"/>
                <a:gd name="T23" fmla="*/ 13 h 3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9" h="343">
                  <a:moveTo>
                    <a:pt x="151" y="80"/>
                  </a:moveTo>
                  <a:lnTo>
                    <a:pt x="93" y="216"/>
                  </a:lnTo>
                  <a:lnTo>
                    <a:pt x="208" y="216"/>
                  </a:lnTo>
                  <a:lnTo>
                    <a:pt x="151" y="80"/>
                  </a:lnTo>
                  <a:close/>
                  <a:moveTo>
                    <a:pt x="78" y="250"/>
                  </a:moveTo>
                  <a:lnTo>
                    <a:pt x="39" y="343"/>
                  </a:lnTo>
                  <a:lnTo>
                    <a:pt x="0" y="343"/>
                  </a:lnTo>
                  <a:lnTo>
                    <a:pt x="152" y="0"/>
                  </a:lnTo>
                  <a:lnTo>
                    <a:pt x="299" y="343"/>
                  </a:lnTo>
                  <a:lnTo>
                    <a:pt x="260" y="343"/>
                  </a:lnTo>
                  <a:lnTo>
                    <a:pt x="222" y="250"/>
                  </a:lnTo>
                  <a:lnTo>
                    <a:pt x="78" y="25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4">
              <a:extLst>
                <a:ext uri="{FF2B5EF4-FFF2-40B4-BE49-F238E27FC236}">
                  <a16:creationId xmlns:a16="http://schemas.microsoft.com/office/drawing/2014/main" id="{98991FB4-C5C2-3FAF-FE75-53E79FE8E0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" y="1708"/>
              <a:ext cx="144" cy="165"/>
            </a:xfrm>
            <a:custGeom>
              <a:avLst/>
              <a:gdLst>
                <a:gd name="T0" fmla="*/ 8 w 299"/>
                <a:gd name="T1" fmla="*/ 4 h 343"/>
                <a:gd name="T2" fmla="*/ 5 w 299"/>
                <a:gd name="T3" fmla="*/ 12 h 343"/>
                <a:gd name="T4" fmla="*/ 11 w 299"/>
                <a:gd name="T5" fmla="*/ 12 h 343"/>
                <a:gd name="T6" fmla="*/ 8 w 299"/>
                <a:gd name="T7" fmla="*/ 4 h 343"/>
                <a:gd name="T8" fmla="*/ 4 w 299"/>
                <a:gd name="T9" fmla="*/ 13 h 343"/>
                <a:gd name="T10" fmla="*/ 2 w 299"/>
                <a:gd name="T11" fmla="*/ 18 h 343"/>
                <a:gd name="T12" fmla="*/ 0 w 299"/>
                <a:gd name="T13" fmla="*/ 18 h 343"/>
                <a:gd name="T14" fmla="*/ 8 w 299"/>
                <a:gd name="T15" fmla="*/ 0 h 343"/>
                <a:gd name="T16" fmla="*/ 16 w 299"/>
                <a:gd name="T17" fmla="*/ 18 h 343"/>
                <a:gd name="T18" fmla="*/ 14 w 299"/>
                <a:gd name="T19" fmla="*/ 18 h 343"/>
                <a:gd name="T20" fmla="*/ 12 w 299"/>
                <a:gd name="T21" fmla="*/ 13 h 343"/>
                <a:gd name="T22" fmla="*/ 4 w 299"/>
                <a:gd name="T23" fmla="*/ 13 h 3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9" h="343">
                  <a:moveTo>
                    <a:pt x="151" y="80"/>
                  </a:moveTo>
                  <a:lnTo>
                    <a:pt x="93" y="216"/>
                  </a:lnTo>
                  <a:lnTo>
                    <a:pt x="208" y="216"/>
                  </a:lnTo>
                  <a:lnTo>
                    <a:pt x="151" y="80"/>
                  </a:lnTo>
                  <a:close/>
                  <a:moveTo>
                    <a:pt x="78" y="250"/>
                  </a:moveTo>
                  <a:lnTo>
                    <a:pt x="39" y="343"/>
                  </a:lnTo>
                  <a:lnTo>
                    <a:pt x="0" y="343"/>
                  </a:lnTo>
                  <a:lnTo>
                    <a:pt x="152" y="0"/>
                  </a:lnTo>
                  <a:lnTo>
                    <a:pt x="299" y="343"/>
                  </a:lnTo>
                  <a:lnTo>
                    <a:pt x="260" y="343"/>
                  </a:lnTo>
                  <a:lnTo>
                    <a:pt x="222" y="250"/>
                  </a:lnTo>
                  <a:lnTo>
                    <a:pt x="78" y="25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5">
              <a:extLst>
                <a:ext uri="{FF2B5EF4-FFF2-40B4-BE49-F238E27FC236}">
                  <a16:creationId xmlns:a16="http://schemas.microsoft.com/office/drawing/2014/main" id="{49429C63-5CA9-3B4A-A6EE-C6696ECCEC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0" y="1715"/>
              <a:ext cx="119" cy="158"/>
            </a:xfrm>
            <a:custGeom>
              <a:avLst/>
              <a:gdLst>
                <a:gd name="T0" fmla="*/ 68 w 119"/>
                <a:gd name="T1" fmla="*/ 158 h 158"/>
                <a:gd name="T2" fmla="*/ 51 w 119"/>
                <a:gd name="T3" fmla="*/ 158 h 158"/>
                <a:gd name="T4" fmla="*/ 51 w 119"/>
                <a:gd name="T5" fmla="*/ 16 h 158"/>
                <a:gd name="T6" fmla="*/ 0 w 119"/>
                <a:gd name="T7" fmla="*/ 16 h 158"/>
                <a:gd name="T8" fmla="*/ 0 w 119"/>
                <a:gd name="T9" fmla="*/ 0 h 158"/>
                <a:gd name="T10" fmla="*/ 119 w 119"/>
                <a:gd name="T11" fmla="*/ 0 h 158"/>
                <a:gd name="T12" fmla="*/ 119 w 119"/>
                <a:gd name="T13" fmla="*/ 16 h 158"/>
                <a:gd name="T14" fmla="*/ 68 w 119"/>
                <a:gd name="T15" fmla="*/ 16 h 158"/>
                <a:gd name="T16" fmla="*/ 68 w 119"/>
                <a:gd name="T17" fmla="*/ 158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9" h="158">
                  <a:moveTo>
                    <a:pt x="68" y="158"/>
                  </a:moveTo>
                  <a:lnTo>
                    <a:pt x="51" y="158"/>
                  </a:lnTo>
                  <a:lnTo>
                    <a:pt x="51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16"/>
                  </a:lnTo>
                  <a:lnTo>
                    <a:pt x="68" y="16"/>
                  </a:lnTo>
                  <a:lnTo>
                    <a:pt x="68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283DC42B-5391-6C8E-16E4-68EE350756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48" y="1715"/>
              <a:ext cx="77" cy="158"/>
            </a:xfrm>
            <a:custGeom>
              <a:avLst/>
              <a:gdLst>
                <a:gd name="T0" fmla="*/ 0 w 77"/>
                <a:gd name="T1" fmla="*/ 158 h 158"/>
                <a:gd name="T2" fmla="*/ 0 w 77"/>
                <a:gd name="T3" fmla="*/ 0 h 158"/>
                <a:gd name="T4" fmla="*/ 17 w 77"/>
                <a:gd name="T5" fmla="*/ 0 h 158"/>
                <a:gd name="T6" fmla="*/ 17 w 77"/>
                <a:gd name="T7" fmla="*/ 142 h 158"/>
                <a:gd name="T8" fmla="*/ 77 w 77"/>
                <a:gd name="T9" fmla="*/ 142 h 158"/>
                <a:gd name="T10" fmla="*/ 77 w 77"/>
                <a:gd name="T11" fmla="*/ 158 h 158"/>
                <a:gd name="T12" fmla="*/ 0 w 77"/>
                <a:gd name="T13" fmla="*/ 158 h 1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7" h="158">
                  <a:moveTo>
                    <a:pt x="0" y="158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42"/>
                  </a:lnTo>
                  <a:lnTo>
                    <a:pt x="77" y="142"/>
                  </a:lnTo>
                  <a:lnTo>
                    <a:pt x="77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id="{DE40BB52-FF9B-54F5-D001-E1791CD612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89" y="1715"/>
              <a:ext cx="102" cy="158"/>
            </a:xfrm>
            <a:custGeom>
              <a:avLst/>
              <a:gdLst>
                <a:gd name="T0" fmla="*/ 4 w 213"/>
                <a:gd name="T1" fmla="*/ 1 h 328"/>
                <a:gd name="T2" fmla="*/ 2 w 213"/>
                <a:gd name="T3" fmla="*/ 1 h 328"/>
                <a:gd name="T4" fmla="*/ 2 w 213"/>
                <a:gd name="T5" fmla="*/ 9 h 328"/>
                <a:gd name="T6" fmla="*/ 4 w 213"/>
                <a:gd name="T7" fmla="*/ 9 h 328"/>
                <a:gd name="T8" fmla="*/ 8 w 213"/>
                <a:gd name="T9" fmla="*/ 5 h 328"/>
                <a:gd name="T10" fmla="*/ 4 w 213"/>
                <a:gd name="T11" fmla="*/ 1 h 328"/>
                <a:gd name="T12" fmla="*/ 9 w 213"/>
                <a:gd name="T13" fmla="*/ 18 h 328"/>
                <a:gd name="T14" fmla="*/ 4 w 213"/>
                <a:gd name="T15" fmla="*/ 10 h 328"/>
                <a:gd name="T16" fmla="*/ 2 w 213"/>
                <a:gd name="T17" fmla="*/ 10 h 328"/>
                <a:gd name="T18" fmla="*/ 2 w 213"/>
                <a:gd name="T19" fmla="*/ 18 h 328"/>
                <a:gd name="T20" fmla="*/ 0 w 213"/>
                <a:gd name="T21" fmla="*/ 18 h 328"/>
                <a:gd name="T22" fmla="*/ 0 w 213"/>
                <a:gd name="T23" fmla="*/ 0 h 328"/>
                <a:gd name="T24" fmla="*/ 4 w 213"/>
                <a:gd name="T25" fmla="*/ 0 h 328"/>
                <a:gd name="T26" fmla="*/ 10 w 213"/>
                <a:gd name="T27" fmla="*/ 5 h 328"/>
                <a:gd name="T28" fmla="*/ 6 w 213"/>
                <a:gd name="T29" fmla="*/ 10 h 328"/>
                <a:gd name="T30" fmla="*/ 6 w 213"/>
                <a:gd name="T31" fmla="*/ 10 h 328"/>
                <a:gd name="T32" fmla="*/ 11 w 213"/>
                <a:gd name="T33" fmla="*/ 18 h 328"/>
                <a:gd name="T34" fmla="*/ 9 w 213"/>
                <a:gd name="T35" fmla="*/ 18 h 3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3" h="328">
                  <a:moveTo>
                    <a:pt x="77" y="32"/>
                  </a:moveTo>
                  <a:lnTo>
                    <a:pt x="35" y="32"/>
                  </a:lnTo>
                  <a:lnTo>
                    <a:pt x="35" y="157"/>
                  </a:lnTo>
                  <a:lnTo>
                    <a:pt x="79" y="157"/>
                  </a:lnTo>
                  <a:cubicBezTo>
                    <a:pt x="117" y="157"/>
                    <a:pt x="148" y="131"/>
                    <a:pt x="148" y="94"/>
                  </a:cubicBezTo>
                  <a:cubicBezTo>
                    <a:pt x="148" y="58"/>
                    <a:pt x="129" y="34"/>
                    <a:pt x="77" y="32"/>
                  </a:cubicBezTo>
                  <a:close/>
                  <a:moveTo>
                    <a:pt x="172" y="328"/>
                  </a:moveTo>
                  <a:cubicBezTo>
                    <a:pt x="119" y="244"/>
                    <a:pt x="92" y="192"/>
                    <a:pt x="78" y="189"/>
                  </a:cubicBezTo>
                  <a:lnTo>
                    <a:pt x="35" y="189"/>
                  </a:lnTo>
                  <a:lnTo>
                    <a:pt x="35" y="328"/>
                  </a:lnTo>
                  <a:lnTo>
                    <a:pt x="0" y="328"/>
                  </a:lnTo>
                  <a:lnTo>
                    <a:pt x="0" y="0"/>
                  </a:lnTo>
                  <a:lnTo>
                    <a:pt x="77" y="0"/>
                  </a:lnTo>
                  <a:cubicBezTo>
                    <a:pt x="154" y="0"/>
                    <a:pt x="185" y="41"/>
                    <a:pt x="185" y="90"/>
                  </a:cubicBezTo>
                  <a:cubicBezTo>
                    <a:pt x="186" y="137"/>
                    <a:pt x="152" y="167"/>
                    <a:pt x="116" y="177"/>
                  </a:cubicBezTo>
                  <a:lnTo>
                    <a:pt x="116" y="178"/>
                  </a:lnTo>
                  <a:cubicBezTo>
                    <a:pt x="126" y="183"/>
                    <a:pt x="160" y="244"/>
                    <a:pt x="213" y="328"/>
                  </a:cubicBezTo>
                  <a:lnTo>
                    <a:pt x="172" y="3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id="{126B2720-BD44-4A56-F4EB-5AE76B6A2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48" y="1716"/>
              <a:ext cx="116" cy="160"/>
            </a:xfrm>
            <a:custGeom>
              <a:avLst/>
              <a:gdLst>
                <a:gd name="T0" fmla="*/ 11 w 242"/>
                <a:gd name="T1" fmla="*/ 16 h 333"/>
                <a:gd name="T2" fmla="*/ 6 w 242"/>
                <a:gd name="T3" fmla="*/ 18 h 333"/>
                <a:gd name="T4" fmla="*/ 1 w 242"/>
                <a:gd name="T5" fmla="*/ 16 h 333"/>
                <a:gd name="T6" fmla="*/ 0 w 242"/>
                <a:gd name="T7" fmla="*/ 12 h 333"/>
                <a:gd name="T8" fmla="*/ 0 w 242"/>
                <a:gd name="T9" fmla="*/ 0 h 333"/>
                <a:gd name="T10" fmla="*/ 2 w 242"/>
                <a:gd name="T11" fmla="*/ 0 h 333"/>
                <a:gd name="T12" fmla="*/ 2 w 242"/>
                <a:gd name="T13" fmla="*/ 12 h 333"/>
                <a:gd name="T14" fmla="*/ 3 w 242"/>
                <a:gd name="T15" fmla="*/ 15 h 333"/>
                <a:gd name="T16" fmla="*/ 6 w 242"/>
                <a:gd name="T17" fmla="*/ 16 h 333"/>
                <a:gd name="T18" fmla="*/ 10 w 242"/>
                <a:gd name="T19" fmla="*/ 15 h 333"/>
                <a:gd name="T20" fmla="*/ 11 w 242"/>
                <a:gd name="T21" fmla="*/ 12 h 333"/>
                <a:gd name="T22" fmla="*/ 11 w 242"/>
                <a:gd name="T23" fmla="*/ 0 h 333"/>
                <a:gd name="T24" fmla="*/ 13 w 242"/>
                <a:gd name="T25" fmla="*/ 0 h 333"/>
                <a:gd name="T26" fmla="*/ 13 w 242"/>
                <a:gd name="T27" fmla="*/ 12 h 333"/>
                <a:gd name="T28" fmla="*/ 11 w 242"/>
                <a:gd name="T29" fmla="*/ 16 h 3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42" h="333">
                  <a:moveTo>
                    <a:pt x="212" y="300"/>
                  </a:moveTo>
                  <a:cubicBezTo>
                    <a:pt x="192" y="320"/>
                    <a:pt x="162" y="333"/>
                    <a:pt x="119" y="333"/>
                  </a:cubicBezTo>
                  <a:cubicBezTo>
                    <a:pt x="77" y="333"/>
                    <a:pt x="50" y="321"/>
                    <a:pt x="32" y="304"/>
                  </a:cubicBezTo>
                  <a:cubicBezTo>
                    <a:pt x="6" y="278"/>
                    <a:pt x="0" y="240"/>
                    <a:pt x="0" y="210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210"/>
                  </a:lnTo>
                  <a:cubicBezTo>
                    <a:pt x="35" y="233"/>
                    <a:pt x="40" y="260"/>
                    <a:pt x="58" y="278"/>
                  </a:cubicBezTo>
                  <a:cubicBezTo>
                    <a:pt x="71" y="291"/>
                    <a:pt x="90" y="301"/>
                    <a:pt x="120" y="301"/>
                  </a:cubicBezTo>
                  <a:cubicBezTo>
                    <a:pt x="153" y="301"/>
                    <a:pt x="173" y="291"/>
                    <a:pt x="186" y="278"/>
                  </a:cubicBezTo>
                  <a:cubicBezTo>
                    <a:pt x="201" y="262"/>
                    <a:pt x="207" y="239"/>
                    <a:pt x="207" y="213"/>
                  </a:cubicBezTo>
                  <a:lnTo>
                    <a:pt x="207" y="0"/>
                  </a:lnTo>
                  <a:lnTo>
                    <a:pt x="242" y="0"/>
                  </a:lnTo>
                  <a:lnTo>
                    <a:pt x="242" y="218"/>
                  </a:lnTo>
                  <a:cubicBezTo>
                    <a:pt x="242" y="248"/>
                    <a:pt x="233" y="278"/>
                    <a:pt x="212" y="30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0789FC4-FEEE-DCEF-DCAB-1093A8225D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1800" y="6145213"/>
            <a:ext cx="3132138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n-US" sz="1400">
                <a:solidFill>
                  <a:schemeClr val="bg1"/>
                </a:solidFill>
                <a:latin typeface="Arial" panose="020B0604020202020204" pitchFamily="34" charset="0"/>
              </a:rPr>
              <a:t>www.gov.uk/natural-england</a:t>
            </a:r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381000" y="1774825"/>
            <a:ext cx="8305800" cy="674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rgbClr val="7800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8" name="Text Placeholder 55"/>
          <p:cNvSpPr>
            <a:spLocks noGrp="1"/>
          </p:cNvSpPr>
          <p:nvPr>
            <p:ph type="body" sz="quarter" idx="13"/>
          </p:nvPr>
        </p:nvSpPr>
        <p:spPr>
          <a:xfrm>
            <a:off x="393700" y="2819400"/>
            <a:ext cx="83088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21" name="Rectangle 1030">
            <a:extLst>
              <a:ext uri="{FF2B5EF4-FFF2-40B4-BE49-F238E27FC236}">
                <a16:creationId xmlns:a16="http://schemas.microsoft.com/office/drawing/2014/main" id="{589A6067-23BD-06C7-B8B2-0CEF035020C1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7AAAD3-40A1-438F-96BC-6D79F9A3639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9294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Style 2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>
            <a:extLst>
              <a:ext uri="{FF2B5EF4-FFF2-40B4-BE49-F238E27FC236}">
                <a16:creationId xmlns:a16="http://schemas.microsoft.com/office/drawing/2014/main" id="{FC9D7BEF-5768-A977-BE12-6A88540F9AE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57200" y="5440898"/>
            <a:ext cx="1019175" cy="1044575"/>
            <a:chOff x="2404" y="1132"/>
            <a:chExt cx="952" cy="976"/>
          </a:xfrm>
        </p:grpSpPr>
        <p:sp>
          <p:nvSpPr>
            <p:cNvPr id="3" name="AutoShape 12">
              <a:extLst>
                <a:ext uri="{FF2B5EF4-FFF2-40B4-BE49-F238E27FC236}">
                  <a16:creationId xmlns:a16="http://schemas.microsoft.com/office/drawing/2014/main" id="{809F104D-6753-3CEA-1FCC-500F19209FC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404" y="1132"/>
              <a:ext cx="952" cy="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id="{CDF1712E-1F9E-9181-4076-F36170EB1C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404" y="1132"/>
              <a:ext cx="952" cy="952"/>
            </a:xfrm>
            <a:prstGeom prst="rect">
              <a:avLst/>
            </a:prstGeom>
            <a:solidFill>
              <a:srgbClr val="1EAF46"/>
            </a:solidFill>
            <a:ln>
              <a:noFill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/>
            </a:p>
          </p:txBody>
        </p:sp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0518F075-0F41-9D66-7D5C-902D858312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34" y="1904"/>
              <a:ext cx="73" cy="151"/>
            </a:xfrm>
            <a:custGeom>
              <a:avLst/>
              <a:gdLst>
                <a:gd name="T0" fmla="*/ 0 w 73"/>
                <a:gd name="T1" fmla="*/ 151 h 151"/>
                <a:gd name="T2" fmla="*/ 0 w 73"/>
                <a:gd name="T3" fmla="*/ 0 h 151"/>
                <a:gd name="T4" fmla="*/ 16 w 73"/>
                <a:gd name="T5" fmla="*/ 0 h 151"/>
                <a:gd name="T6" fmla="*/ 16 w 73"/>
                <a:gd name="T7" fmla="*/ 135 h 151"/>
                <a:gd name="T8" fmla="*/ 73 w 73"/>
                <a:gd name="T9" fmla="*/ 135 h 151"/>
                <a:gd name="T10" fmla="*/ 73 w 73"/>
                <a:gd name="T11" fmla="*/ 151 h 151"/>
                <a:gd name="T12" fmla="*/ 0 w 73"/>
                <a:gd name="T13" fmla="*/ 151 h 1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" h="151">
                  <a:moveTo>
                    <a:pt x="0" y="151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35"/>
                  </a:lnTo>
                  <a:lnTo>
                    <a:pt x="73" y="135"/>
                  </a:lnTo>
                  <a:lnTo>
                    <a:pt x="73" y="151"/>
                  </a:lnTo>
                  <a:lnTo>
                    <a:pt x="0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4DBA2776-AD34-775E-8199-CF306FFB73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35" y="1904"/>
              <a:ext cx="78" cy="151"/>
            </a:xfrm>
            <a:custGeom>
              <a:avLst/>
              <a:gdLst>
                <a:gd name="T0" fmla="*/ 0 w 78"/>
                <a:gd name="T1" fmla="*/ 0 h 151"/>
                <a:gd name="T2" fmla="*/ 78 w 78"/>
                <a:gd name="T3" fmla="*/ 0 h 151"/>
                <a:gd name="T4" fmla="*/ 78 w 78"/>
                <a:gd name="T5" fmla="*/ 16 h 151"/>
                <a:gd name="T6" fmla="*/ 17 w 78"/>
                <a:gd name="T7" fmla="*/ 16 h 151"/>
                <a:gd name="T8" fmla="*/ 17 w 78"/>
                <a:gd name="T9" fmla="*/ 60 h 151"/>
                <a:gd name="T10" fmla="*/ 76 w 78"/>
                <a:gd name="T11" fmla="*/ 60 h 151"/>
                <a:gd name="T12" fmla="*/ 76 w 78"/>
                <a:gd name="T13" fmla="*/ 76 h 151"/>
                <a:gd name="T14" fmla="*/ 17 w 78"/>
                <a:gd name="T15" fmla="*/ 76 h 151"/>
                <a:gd name="T16" fmla="*/ 17 w 78"/>
                <a:gd name="T17" fmla="*/ 135 h 151"/>
                <a:gd name="T18" fmla="*/ 78 w 78"/>
                <a:gd name="T19" fmla="*/ 135 h 151"/>
                <a:gd name="T20" fmla="*/ 78 w 78"/>
                <a:gd name="T21" fmla="*/ 151 h 151"/>
                <a:gd name="T22" fmla="*/ 0 w 78"/>
                <a:gd name="T23" fmla="*/ 151 h 151"/>
                <a:gd name="T24" fmla="*/ 0 w 78"/>
                <a:gd name="T25" fmla="*/ 0 h 1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8" h="151">
                  <a:moveTo>
                    <a:pt x="0" y="0"/>
                  </a:moveTo>
                  <a:lnTo>
                    <a:pt x="78" y="0"/>
                  </a:lnTo>
                  <a:lnTo>
                    <a:pt x="78" y="16"/>
                  </a:lnTo>
                  <a:lnTo>
                    <a:pt x="17" y="16"/>
                  </a:lnTo>
                  <a:lnTo>
                    <a:pt x="17" y="60"/>
                  </a:lnTo>
                  <a:lnTo>
                    <a:pt x="76" y="60"/>
                  </a:lnTo>
                  <a:lnTo>
                    <a:pt x="76" y="76"/>
                  </a:lnTo>
                  <a:lnTo>
                    <a:pt x="17" y="76"/>
                  </a:lnTo>
                  <a:lnTo>
                    <a:pt x="17" y="135"/>
                  </a:lnTo>
                  <a:lnTo>
                    <a:pt x="78" y="135"/>
                  </a:lnTo>
                  <a:lnTo>
                    <a:pt x="7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89BBC7DC-856F-A506-17C0-7022C25885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534" y="1898"/>
              <a:ext cx="133" cy="163"/>
            </a:xfrm>
            <a:custGeom>
              <a:avLst/>
              <a:gdLst>
                <a:gd name="T0" fmla="*/ 0 w 133"/>
                <a:gd name="T1" fmla="*/ 0 h 163"/>
                <a:gd name="T2" fmla="*/ 117 w 133"/>
                <a:gd name="T3" fmla="*/ 123 h 163"/>
                <a:gd name="T4" fmla="*/ 117 w 133"/>
                <a:gd name="T5" fmla="*/ 6 h 163"/>
                <a:gd name="T6" fmla="*/ 133 w 133"/>
                <a:gd name="T7" fmla="*/ 6 h 163"/>
                <a:gd name="T8" fmla="*/ 133 w 133"/>
                <a:gd name="T9" fmla="*/ 163 h 163"/>
                <a:gd name="T10" fmla="*/ 16 w 133"/>
                <a:gd name="T11" fmla="*/ 40 h 163"/>
                <a:gd name="T12" fmla="*/ 16 w 133"/>
                <a:gd name="T13" fmla="*/ 157 h 163"/>
                <a:gd name="T14" fmla="*/ 0 w 133"/>
                <a:gd name="T15" fmla="*/ 157 h 163"/>
                <a:gd name="T16" fmla="*/ 0 w 133"/>
                <a:gd name="T17" fmla="*/ 0 h 1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3" h="163">
                  <a:moveTo>
                    <a:pt x="0" y="0"/>
                  </a:moveTo>
                  <a:lnTo>
                    <a:pt x="117" y="123"/>
                  </a:lnTo>
                  <a:lnTo>
                    <a:pt x="117" y="6"/>
                  </a:lnTo>
                  <a:lnTo>
                    <a:pt x="133" y="6"/>
                  </a:lnTo>
                  <a:lnTo>
                    <a:pt x="133" y="163"/>
                  </a:lnTo>
                  <a:lnTo>
                    <a:pt x="16" y="40"/>
                  </a:lnTo>
                  <a:lnTo>
                    <a:pt x="16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158600A0-E7A0-D0F1-7D02-6368ADAE78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14" y="1897"/>
              <a:ext cx="137" cy="158"/>
            </a:xfrm>
            <a:custGeom>
              <a:avLst/>
              <a:gdLst>
                <a:gd name="T0" fmla="*/ 8 w 285"/>
                <a:gd name="T1" fmla="*/ 4 h 328"/>
                <a:gd name="T2" fmla="*/ 5 w 285"/>
                <a:gd name="T3" fmla="*/ 11 h 328"/>
                <a:gd name="T4" fmla="*/ 11 w 285"/>
                <a:gd name="T5" fmla="*/ 11 h 328"/>
                <a:gd name="T6" fmla="*/ 8 w 285"/>
                <a:gd name="T7" fmla="*/ 4 h 328"/>
                <a:gd name="T8" fmla="*/ 4 w 285"/>
                <a:gd name="T9" fmla="*/ 13 h 328"/>
                <a:gd name="T10" fmla="*/ 2 w 285"/>
                <a:gd name="T11" fmla="*/ 18 h 328"/>
                <a:gd name="T12" fmla="*/ 0 w 285"/>
                <a:gd name="T13" fmla="*/ 18 h 328"/>
                <a:gd name="T14" fmla="*/ 8 w 285"/>
                <a:gd name="T15" fmla="*/ 0 h 328"/>
                <a:gd name="T16" fmla="*/ 15 w 285"/>
                <a:gd name="T17" fmla="*/ 18 h 328"/>
                <a:gd name="T18" fmla="*/ 13 w 285"/>
                <a:gd name="T19" fmla="*/ 18 h 328"/>
                <a:gd name="T20" fmla="*/ 12 w 285"/>
                <a:gd name="T21" fmla="*/ 13 h 328"/>
                <a:gd name="T22" fmla="*/ 4 w 285"/>
                <a:gd name="T23" fmla="*/ 13 h 32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85" h="328">
                  <a:moveTo>
                    <a:pt x="144" y="81"/>
                  </a:moveTo>
                  <a:lnTo>
                    <a:pt x="90" y="206"/>
                  </a:lnTo>
                  <a:lnTo>
                    <a:pt x="196" y="206"/>
                  </a:lnTo>
                  <a:lnTo>
                    <a:pt x="144" y="81"/>
                  </a:lnTo>
                  <a:close/>
                  <a:moveTo>
                    <a:pt x="76" y="239"/>
                  </a:moveTo>
                  <a:lnTo>
                    <a:pt x="38" y="328"/>
                  </a:lnTo>
                  <a:lnTo>
                    <a:pt x="0" y="328"/>
                  </a:lnTo>
                  <a:lnTo>
                    <a:pt x="145" y="0"/>
                  </a:lnTo>
                  <a:lnTo>
                    <a:pt x="285" y="328"/>
                  </a:lnTo>
                  <a:lnTo>
                    <a:pt x="247" y="328"/>
                  </a:lnTo>
                  <a:lnTo>
                    <a:pt x="210" y="239"/>
                  </a:lnTo>
                  <a:lnTo>
                    <a:pt x="76" y="23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16E53110-D8D9-685D-0C88-2F152C1BCC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62" y="1898"/>
              <a:ext cx="134" cy="163"/>
            </a:xfrm>
            <a:custGeom>
              <a:avLst/>
              <a:gdLst>
                <a:gd name="T0" fmla="*/ 0 w 134"/>
                <a:gd name="T1" fmla="*/ 0 h 163"/>
                <a:gd name="T2" fmla="*/ 117 w 134"/>
                <a:gd name="T3" fmla="*/ 123 h 163"/>
                <a:gd name="T4" fmla="*/ 117 w 134"/>
                <a:gd name="T5" fmla="*/ 6 h 163"/>
                <a:gd name="T6" fmla="*/ 134 w 134"/>
                <a:gd name="T7" fmla="*/ 6 h 163"/>
                <a:gd name="T8" fmla="*/ 134 w 134"/>
                <a:gd name="T9" fmla="*/ 163 h 163"/>
                <a:gd name="T10" fmla="*/ 17 w 134"/>
                <a:gd name="T11" fmla="*/ 40 h 163"/>
                <a:gd name="T12" fmla="*/ 17 w 134"/>
                <a:gd name="T13" fmla="*/ 157 h 163"/>
                <a:gd name="T14" fmla="*/ 0 w 134"/>
                <a:gd name="T15" fmla="*/ 157 h 163"/>
                <a:gd name="T16" fmla="*/ 0 w 134"/>
                <a:gd name="T17" fmla="*/ 0 h 1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4" h="163">
                  <a:moveTo>
                    <a:pt x="0" y="0"/>
                  </a:moveTo>
                  <a:lnTo>
                    <a:pt x="117" y="123"/>
                  </a:lnTo>
                  <a:lnTo>
                    <a:pt x="117" y="6"/>
                  </a:lnTo>
                  <a:lnTo>
                    <a:pt x="134" y="6"/>
                  </a:lnTo>
                  <a:lnTo>
                    <a:pt x="134" y="163"/>
                  </a:lnTo>
                  <a:lnTo>
                    <a:pt x="17" y="40"/>
                  </a:lnTo>
                  <a:lnTo>
                    <a:pt x="17" y="157"/>
                  </a:lnTo>
                  <a:lnTo>
                    <a:pt x="0" y="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B68EFCAD-C1F1-1D2D-94AE-8D4353D8D0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16" y="1904"/>
              <a:ext cx="112" cy="151"/>
            </a:xfrm>
            <a:custGeom>
              <a:avLst/>
              <a:gdLst>
                <a:gd name="T0" fmla="*/ 3 w 233"/>
                <a:gd name="T1" fmla="*/ 15 h 314"/>
                <a:gd name="T2" fmla="*/ 9 w 233"/>
                <a:gd name="T3" fmla="*/ 13 h 314"/>
                <a:gd name="T4" fmla="*/ 11 w 233"/>
                <a:gd name="T5" fmla="*/ 9 h 314"/>
                <a:gd name="T6" fmla="*/ 8 w 233"/>
                <a:gd name="T7" fmla="*/ 3 h 314"/>
                <a:gd name="T8" fmla="*/ 3 w 233"/>
                <a:gd name="T9" fmla="*/ 2 h 314"/>
                <a:gd name="T10" fmla="*/ 2 w 233"/>
                <a:gd name="T11" fmla="*/ 2 h 314"/>
                <a:gd name="T12" fmla="*/ 2 w 233"/>
                <a:gd name="T13" fmla="*/ 15 h 314"/>
                <a:gd name="T14" fmla="*/ 3 w 233"/>
                <a:gd name="T15" fmla="*/ 15 h 314"/>
                <a:gd name="T16" fmla="*/ 0 w 233"/>
                <a:gd name="T17" fmla="*/ 0 h 314"/>
                <a:gd name="T18" fmla="*/ 3 w 233"/>
                <a:gd name="T19" fmla="*/ 0 h 314"/>
                <a:gd name="T20" fmla="*/ 10 w 233"/>
                <a:gd name="T21" fmla="*/ 2 h 314"/>
                <a:gd name="T22" fmla="*/ 12 w 233"/>
                <a:gd name="T23" fmla="*/ 9 h 314"/>
                <a:gd name="T24" fmla="*/ 10 w 233"/>
                <a:gd name="T25" fmla="*/ 14 h 314"/>
                <a:gd name="T26" fmla="*/ 3 w 233"/>
                <a:gd name="T27" fmla="*/ 17 h 314"/>
                <a:gd name="T28" fmla="*/ 0 w 233"/>
                <a:gd name="T29" fmla="*/ 17 h 314"/>
                <a:gd name="T30" fmla="*/ 0 w 233"/>
                <a:gd name="T31" fmla="*/ 0 h 3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33" h="314">
                  <a:moveTo>
                    <a:pt x="60" y="281"/>
                  </a:moveTo>
                  <a:cubicBezTo>
                    <a:pt x="98" y="281"/>
                    <a:pt x="130" y="276"/>
                    <a:pt x="159" y="249"/>
                  </a:cubicBezTo>
                  <a:cubicBezTo>
                    <a:pt x="185" y="225"/>
                    <a:pt x="198" y="192"/>
                    <a:pt x="198" y="157"/>
                  </a:cubicBezTo>
                  <a:cubicBezTo>
                    <a:pt x="198" y="121"/>
                    <a:pt x="184" y="87"/>
                    <a:pt x="157" y="63"/>
                  </a:cubicBezTo>
                  <a:cubicBezTo>
                    <a:pt x="129" y="38"/>
                    <a:pt x="97" y="33"/>
                    <a:pt x="60" y="33"/>
                  </a:cubicBezTo>
                  <a:lnTo>
                    <a:pt x="35" y="33"/>
                  </a:lnTo>
                  <a:lnTo>
                    <a:pt x="35" y="281"/>
                  </a:lnTo>
                  <a:lnTo>
                    <a:pt x="60" y="281"/>
                  </a:lnTo>
                  <a:close/>
                  <a:moveTo>
                    <a:pt x="0" y="0"/>
                  </a:moveTo>
                  <a:lnTo>
                    <a:pt x="59" y="0"/>
                  </a:lnTo>
                  <a:cubicBezTo>
                    <a:pt x="106" y="0"/>
                    <a:pt x="144" y="7"/>
                    <a:pt x="181" y="38"/>
                  </a:cubicBezTo>
                  <a:cubicBezTo>
                    <a:pt x="217" y="69"/>
                    <a:pt x="233" y="111"/>
                    <a:pt x="233" y="158"/>
                  </a:cubicBezTo>
                  <a:cubicBezTo>
                    <a:pt x="233" y="203"/>
                    <a:pt x="216" y="244"/>
                    <a:pt x="182" y="274"/>
                  </a:cubicBezTo>
                  <a:cubicBezTo>
                    <a:pt x="144" y="308"/>
                    <a:pt x="107" y="314"/>
                    <a:pt x="58" y="314"/>
                  </a:cubicBezTo>
                  <a:lnTo>
                    <a:pt x="0" y="3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34C676F4-6C00-CE5C-3D4D-A0B376BE9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4" y="1903"/>
              <a:ext cx="124" cy="155"/>
            </a:xfrm>
            <a:custGeom>
              <a:avLst/>
              <a:gdLst>
                <a:gd name="T0" fmla="*/ 9 w 259"/>
                <a:gd name="T1" fmla="*/ 9 h 321"/>
                <a:gd name="T2" fmla="*/ 9 w 259"/>
                <a:gd name="T3" fmla="*/ 11 h 321"/>
                <a:gd name="T4" fmla="*/ 11 w 259"/>
                <a:gd name="T5" fmla="*/ 11 h 321"/>
                <a:gd name="T6" fmla="*/ 11 w 259"/>
                <a:gd name="T7" fmla="*/ 15 h 321"/>
                <a:gd name="T8" fmla="*/ 9 w 259"/>
                <a:gd name="T9" fmla="*/ 15 h 321"/>
                <a:gd name="T10" fmla="*/ 2 w 259"/>
                <a:gd name="T11" fmla="*/ 9 h 321"/>
                <a:gd name="T12" fmla="*/ 9 w 259"/>
                <a:gd name="T13" fmla="*/ 1 h 321"/>
                <a:gd name="T14" fmla="*/ 13 w 259"/>
                <a:gd name="T15" fmla="*/ 3 h 321"/>
                <a:gd name="T16" fmla="*/ 13 w 259"/>
                <a:gd name="T17" fmla="*/ 1 h 321"/>
                <a:gd name="T18" fmla="*/ 9 w 259"/>
                <a:gd name="T19" fmla="*/ 0 h 321"/>
                <a:gd name="T20" fmla="*/ 0 w 259"/>
                <a:gd name="T21" fmla="*/ 9 h 321"/>
                <a:gd name="T22" fmla="*/ 8 w 259"/>
                <a:gd name="T23" fmla="*/ 17 h 321"/>
                <a:gd name="T24" fmla="*/ 13 w 259"/>
                <a:gd name="T25" fmla="*/ 16 h 321"/>
                <a:gd name="T26" fmla="*/ 13 w 259"/>
                <a:gd name="T27" fmla="*/ 9 h 321"/>
                <a:gd name="T28" fmla="*/ 9 w 259"/>
                <a:gd name="T29" fmla="*/ 9 h 32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59" h="321">
                  <a:moveTo>
                    <a:pt x="171" y="165"/>
                  </a:moveTo>
                  <a:lnTo>
                    <a:pt x="171" y="200"/>
                  </a:lnTo>
                  <a:lnTo>
                    <a:pt x="224" y="200"/>
                  </a:lnTo>
                  <a:lnTo>
                    <a:pt x="224" y="276"/>
                  </a:lnTo>
                  <a:cubicBezTo>
                    <a:pt x="212" y="283"/>
                    <a:pt x="193" y="288"/>
                    <a:pt x="164" y="288"/>
                  </a:cubicBezTo>
                  <a:cubicBezTo>
                    <a:pt x="86" y="288"/>
                    <a:pt x="37" y="240"/>
                    <a:pt x="37" y="159"/>
                  </a:cubicBezTo>
                  <a:cubicBezTo>
                    <a:pt x="37" y="84"/>
                    <a:pt x="83" y="32"/>
                    <a:pt x="162" y="32"/>
                  </a:cubicBezTo>
                  <a:cubicBezTo>
                    <a:pt x="199" y="32"/>
                    <a:pt x="231" y="46"/>
                    <a:pt x="251" y="57"/>
                  </a:cubicBezTo>
                  <a:lnTo>
                    <a:pt x="251" y="19"/>
                  </a:lnTo>
                  <a:cubicBezTo>
                    <a:pt x="235" y="11"/>
                    <a:pt x="202" y="0"/>
                    <a:pt x="164" y="0"/>
                  </a:cubicBezTo>
                  <a:cubicBezTo>
                    <a:pt x="66" y="0"/>
                    <a:pt x="0" y="66"/>
                    <a:pt x="0" y="164"/>
                  </a:cubicBezTo>
                  <a:cubicBezTo>
                    <a:pt x="0" y="257"/>
                    <a:pt x="64" y="321"/>
                    <a:pt x="156" y="321"/>
                  </a:cubicBezTo>
                  <a:cubicBezTo>
                    <a:pt x="202" y="321"/>
                    <a:pt x="242" y="306"/>
                    <a:pt x="259" y="296"/>
                  </a:cubicBezTo>
                  <a:lnTo>
                    <a:pt x="259" y="165"/>
                  </a:lnTo>
                  <a:lnTo>
                    <a:pt x="171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B969435C-5470-8917-7B99-FAC2B09EB5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35" y="1709"/>
              <a:ext cx="140" cy="171"/>
            </a:xfrm>
            <a:custGeom>
              <a:avLst/>
              <a:gdLst>
                <a:gd name="T0" fmla="*/ 0 w 140"/>
                <a:gd name="T1" fmla="*/ 0 h 171"/>
                <a:gd name="T2" fmla="*/ 124 w 140"/>
                <a:gd name="T3" fmla="*/ 130 h 171"/>
                <a:gd name="T4" fmla="*/ 124 w 140"/>
                <a:gd name="T5" fmla="*/ 6 h 171"/>
                <a:gd name="T6" fmla="*/ 140 w 140"/>
                <a:gd name="T7" fmla="*/ 6 h 171"/>
                <a:gd name="T8" fmla="*/ 140 w 140"/>
                <a:gd name="T9" fmla="*/ 171 h 171"/>
                <a:gd name="T10" fmla="*/ 17 w 140"/>
                <a:gd name="T11" fmla="*/ 41 h 171"/>
                <a:gd name="T12" fmla="*/ 17 w 140"/>
                <a:gd name="T13" fmla="*/ 164 h 171"/>
                <a:gd name="T14" fmla="*/ 0 w 140"/>
                <a:gd name="T15" fmla="*/ 164 h 171"/>
                <a:gd name="T16" fmla="*/ 0 w 140"/>
                <a:gd name="T17" fmla="*/ 0 h 17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0" h="171">
                  <a:moveTo>
                    <a:pt x="0" y="0"/>
                  </a:moveTo>
                  <a:lnTo>
                    <a:pt x="124" y="130"/>
                  </a:lnTo>
                  <a:lnTo>
                    <a:pt x="124" y="6"/>
                  </a:lnTo>
                  <a:lnTo>
                    <a:pt x="140" y="6"/>
                  </a:lnTo>
                  <a:lnTo>
                    <a:pt x="140" y="171"/>
                  </a:lnTo>
                  <a:lnTo>
                    <a:pt x="17" y="41"/>
                  </a:lnTo>
                  <a:lnTo>
                    <a:pt x="17" y="164"/>
                  </a:lnTo>
                  <a:lnTo>
                    <a:pt x="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75213E42-6DE1-917C-65D2-E002BCC4B7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583" y="1708"/>
              <a:ext cx="144" cy="165"/>
            </a:xfrm>
            <a:custGeom>
              <a:avLst/>
              <a:gdLst>
                <a:gd name="T0" fmla="*/ 8 w 299"/>
                <a:gd name="T1" fmla="*/ 4 h 343"/>
                <a:gd name="T2" fmla="*/ 5 w 299"/>
                <a:gd name="T3" fmla="*/ 12 h 343"/>
                <a:gd name="T4" fmla="*/ 11 w 299"/>
                <a:gd name="T5" fmla="*/ 12 h 343"/>
                <a:gd name="T6" fmla="*/ 8 w 299"/>
                <a:gd name="T7" fmla="*/ 4 h 343"/>
                <a:gd name="T8" fmla="*/ 4 w 299"/>
                <a:gd name="T9" fmla="*/ 13 h 343"/>
                <a:gd name="T10" fmla="*/ 2 w 299"/>
                <a:gd name="T11" fmla="*/ 18 h 343"/>
                <a:gd name="T12" fmla="*/ 0 w 299"/>
                <a:gd name="T13" fmla="*/ 18 h 343"/>
                <a:gd name="T14" fmla="*/ 8 w 299"/>
                <a:gd name="T15" fmla="*/ 0 h 343"/>
                <a:gd name="T16" fmla="*/ 16 w 299"/>
                <a:gd name="T17" fmla="*/ 18 h 343"/>
                <a:gd name="T18" fmla="*/ 14 w 299"/>
                <a:gd name="T19" fmla="*/ 18 h 343"/>
                <a:gd name="T20" fmla="*/ 12 w 299"/>
                <a:gd name="T21" fmla="*/ 13 h 343"/>
                <a:gd name="T22" fmla="*/ 4 w 299"/>
                <a:gd name="T23" fmla="*/ 13 h 3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9" h="343">
                  <a:moveTo>
                    <a:pt x="151" y="80"/>
                  </a:moveTo>
                  <a:lnTo>
                    <a:pt x="93" y="216"/>
                  </a:lnTo>
                  <a:lnTo>
                    <a:pt x="208" y="216"/>
                  </a:lnTo>
                  <a:lnTo>
                    <a:pt x="151" y="80"/>
                  </a:lnTo>
                  <a:close/>
                  <a:moveTo>
                    <a:pt x="78" y="250"/>
                  </a:moveTo>
                  <a:lnTo>
                    <a:pt x="39" y="343"/>
                  </a:lnTo>
                  <a:lnTo>
                    <a:pt x="0" y="343"/>
                  </a:lnTo>
                  <a:lnTo>
                    <a:pt x="152" y="0"/>
                  </a:lnTo>
                  <a:lnTo>
                    <a:pt x="299" y="343"/>
                  </a:lnTo>
                  <a:lnTo>
                    <a:pt x="260" y="343"/>
                  </a:lnTo>
                  <a:lnTo>
                    <a:pt x="222" y="250"/>
                  </a:lnTo>
                  <a:lnTo>
                    <a:pt x="78" y="25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7B75D2E7-7442-1A9C-83BA-31DAA80B42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93" y="1708"/>
              <a:ext cx="144" cy="165"/>
            </a:xfrm>
            <a:custGeom>
              <a:avLst/>
              <a:gdLst>
                <a:gd name="T0" fmla="*/ 8 w 299"/>
                <a:gd name="T1" fmla="*/ 4 h 343"/>
                <a:gd name="T2" fmla="*/ 5 w 299"/>
                <a:gd name="T3" fmla="*/ 12 h 343"/>
                <a:gd name="T4" fmla="*/ 11 w 299"/>
                <a:gd name="T5" fmla="*/ 12 h 343"/>
                <a:gd name="T6" fmla="*/ 8 w 299"/>
                <a:gd name="T7" fmla="*/ 4 h 343"/>
                <a:gd name="T8" fmla="*/ 4 w 299"/>
                <a:gd name="T9" fmla="*/ 13 h 343"/>
                <a:gd name="T10" fmla="*/ 2 w 299"/>
                <a:gd name="T11" fmla="*/ 18 h 343"/>
                <a:gd name="T12" fmla="*/ 0 w 299"/>
                <a:gd name="T13" fmla="*/ 18 h 343"/>
                <a:gd name="T14" fmla="*/ 8 w 299"/>
                <a:gd name="T15" fmla="*/ 0 h 343"/>
                <a:gd name="T16" fmla="*/ 16 w 299"/>
                <a:gd name="T17" fmla="*/ 18 h 343"/>
                <a:gd name="T18" fmla="*/ 14 w 299"/>
                <a:gd name="T19" fmla="*/ 18 h 343"/>
                <a:gd name="T20" fmla="*/ 12 w 299"/>
                <a:gd name="T21" fmla="*/ 13 h 343"/>
                <a:gd name="T22" fmla="*/ 4 w 299"/>
                <a:gd name="T23" fmla="*/ 13 h 34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9" h="343">
                  <a:moveTo>
                    <a:pt x="151" y="80"/>
                  </a:moveTo>
                  <a:lnTo>
                    <a:pt x="93" y="216"/>
                  </a:lnTo>
                  <a:lnTo>
                    <a:pt x="208" y="216"/>
                  </a:lnTo>
                  <a:lnTo>
                    <a:pt x="151" y="80"/>
                  </a:lnTo>
                  <a:close/>
                  <a:moveTo>
                    <a:pt x="78" y="250"/>
                  </a:moveTo>
                  <a:lnTo>
                    <a:pt x="39" y="343"/>
                  </a:lnTo>
                  <a:lnTo>
                    <a:pt x="0" y="343"/>
                  </a:lnTo>
                  <a:lnTo>
                    <a:pt x="152" y="0"/>
                  </a:lnTo>
                  <a:lnTo>
                    <a:pt x="299" y="343"/>
                  </a:lnTo>
                  <a:lnTo>
                    <a:pt x="260" y="343"/>
                  </a:lnTo>
                  <a:lnTo>
                    <a:pt x="222" y="250"/>
                  </a:lnTo>
                  <a:lnTo>
                    <a:pt x="78" y="25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FA94D560-F8CD-0AF8-DA8F-6CF0B7CF79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0" y="1715"/>
              <a:ext cx="119" cy="158"/>
            </a:xfrm>
            <a:custGeom>
              <a:avLst/>
              <a:gdLst>
                <a:gd name="T0" fmla="*/ 68 w 119"/>
                <a:gd name="T1" fmla="*/ 158 h 158"/>
                <a:gd name="T2" fmla="*/ 51 w 119"/>
                <a:gd name="T3" fmla="*/ 158 h 158"/>
                <a:gd name="T4" fmla="*/ 51 w 119"/>
                <a:gd name="T5" fmla="*/ 16 h 158"/>
                <a:gd name="T6" fmla="*/ 0 w 119"/>
                <a:gd name="T7" fmla="*/ 16 h 158"/>
                <a:gd name="T8" fmla="*/ 0 w 119"/>
                <a:gd name="T9" fmla="*/ 0 h 158"/>
                <a:gd name="T10" fmla="*/ 119 w 119"/>
                <a:gd name="T11" fmla="*/ 0 h 158"/>
                <a:gd name="T12" fmla="*/ 119 w 119"/>
                <a:gd name="T13" fmla="*/ 16 h 158"/>
                <a:gd name="T14" fmla="*/ 68 w 119"/>
                <a:gd name="T15" fmla="*/ 16 h 158"/>
                <a:gd name="T16" fmla="*/ 68 w 119"/>
                <a:gd name="T17" fmla="*/ 158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9" h="158">
                  <a:moveTo>
                    <a:pt x="68" y="158"/>
                  </a:moveTo>
                  <a:lnTo>
                    <a:pt x="51" y="158"/>
                  </a:lnTo>
                  <a:lnTo>
                    <a:pt x="51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16"/>
                  </a:lnTo>
                  <a:lnTo>
                    <a:pt x="68" y="16"/>
                  </a:lnTo>
                  <a:lnTo>
                    <a:pt x="68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63369583-2AA7-4253-63DE-5AC8E8BF047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48" y="1715"/>
              <a:ext cx="77" cy="158"/>
            </a:xfrm>
            <a:custGeom>
              <a:avLst/>
              <a:gdLst>
                <a:gd name="T0" fmla="*/ 0 w 77"/>
                <a:gd name="T1" fmla="*/ 158 h 158"/>
                <a:gd name="T2" fmla="*/ 0 w 77"/>
                <a:gd name="T3" fmla="*/ 0 h 158"/>
                <a:gd name="T4" fmla="*/ 17 w 77"/>
                <a:gd name="T5" fmla="*/ 0 h 158"/>
                <a:gd name="T6" fmla="*/ 17 w 77"/>
                <a:gd name="T7" fmla="*/ 142 h 158"/>
                <a:gd name="T8" fmla="*/ 77 w 77"/>
                <a:gd name="T9" fmla="*/ 142 h 158"/>
                <a:gd name="T10" fmla="*/ 77 w 77"/>
                <a:gd name="T11" fmla="*/ 158 h 158"/>
                <a:gd name="T12" fmla="*/ 0 w 77"/>
                <a:gd name="T13" fmla="*/ 158 h 1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7" h="158">
                  <a:moveTo>
                    <a:pt x="0" y="158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42"/>
                  </a:lnTo>
                  <a:lnTo>
                    <a:pt x="77" y="142"/>
                  </a:lnTo>
                  <a:lnTo>
                    <a:pt x="77" y="158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BA6D33F7-4978-88AD-AA3C-04DA2A5B4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989" y="1715"/>
              <a:ext cx="102" cy="158"/>
            </a:xfrm>
            <a:custGeom>
              <a:avLst/>
              <a:gdLst>
                <a:gd name="T0" fmla="*/ 4 w 213"/>
                <a:gd name="T1" fmla="*/ 1 h 328"/>
                <a:gd name="T2" fmla="*/ 2 w 213"/>
                <a:gd name="T3" fmla="*/ 1 h 328"/>
                <a:gd name="T4" fmla="*/ 2 w 213"/>
                <a:gd name="T5" fmla="*/ 9 h 328"/>
                <a:gd name="T6" fmla="*/ 4 w 213"/>
                <a:gd name="T7" fmla="*/ 9 h 328"/>
                <a:gd name="T8" fmla="*/ 8 w 213"/>
                <a:gd name="T9" fmla="*/ 5 h 328"/>
                <a:gd name="T10" fmla="*/ 4 w 213"/>
                <a:gd name="T11" fmla="*/ 1 h 328"/>
                <a:gd name="T12" fmla="*/ 9 w 213"/>
                <a:gd name="T13" fmla="*/ 18 h 328"/>
                <a:gd name="T14" fmla="*/ 4 w 213"/>
                <a:gd name="T15" fmla="*/ 10 h 328"/>
                <a:gd name="T16" fmla="*/ 2 w 213"/>
                <a:gd name="T17" fmla="*/ 10 h 328"/>
                <a:gd name="T18" fmla="*/ 2 w 213"/>
                <a:gd name="T19" fmla="*/ 18 h 328"/>
                <a:gd name="T20" fmla="*/ 0 w 213"/>
                <a:gd name="T21" fmla="*/ 18 h 328"/>
                <a:gd name="T22" fmla="*/ 0 w 213"/>
                <a:gd name="T23" fmla="*/ 0 h 328"/>
                <a:gd name="T24" fmla="*/ 4 w 213"/>
                <a:gd name="T25" fmla="*/ 0 h 328"/>
                <a:gd name="T26" fmla="*/ 10 w 213"/>
                <a:gd name="T27" fmla="*/ 5 h 328"/>
                <a:gd name="T28" fmla="*/ 6 w 213"/>
                <a:gd name="T29" fmla="*/ 10 h 328"/>
                <a:gd name="T30" fmla="*/ 6 w 213"/>
                <a:gd name="T31" fmla="*/ 10 h 328"/>
                <a:gd name="T32" fmla="*/ 11 w 213"/>
                <a:gd name="T33" fmla="*/ 18 h 328"/>
                <a:gd name="T34" fmla="*/ 9 w 213"/>
                <a:gd name="T35" fmla="*/ 18 h 3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3" h="328">
                  <a:moveTo>
                    <a:pt x="77" y="32"/>
                  </a:moveTo>
                  <a:lnTo>
                    <a:pt x="35" y="32"/>
                  </a:lnTo>
                  <a:lnTo>
                    <a:pt x="35" y="157"/>
                  </a:lnTo>
                  <a:lnTo>
                    <a:pt x="79" y="157"/>
                  </a:lnTo>
                  <a:cubicBezTo>
                    <a:pt x="117" y="157"/>
                    <a:pt x="148" y="131"/>
                    <a:pt x="148" y="94"/>
                  </a:cubicBezTo>
                  <a:cubicBezTo>
                    <a:pt x="148" y="58"/>
                    <a:pt x="129" y="34"/>
                    <a:pt x="77" y="32"/>
                  </a:cubicBezTo>
                  <a:close/>
                  <a:moveTo>
                    <a:pt x="172" y="328"/>
                  </a:moveTo>
                  <a:cubicBezTo>
                    <a:pt x="119" y="244"/>
                    <a:pt x="92" y="192"/>
                    <a:pt x="78" y="189"/>
                  </a:cubicBezTo>
                  <a:lnTo>
                    <a:pt x="35" y="189"/>
                  </a:lnTo>
                  <a:lnTo>
                    <a:pt x="35" y="328"/>
                  </a:lnTo>
                  <a:lnTo>
                    <a:pt x="0" y="328"/>
                  </a:lnTo>
                  <a:lnTo>
                    <a:pt x="0" y="0"/>
                  </a:lnTo>
                  <a:lnTo>
                    <a:pt x="77" y="0"/>
                  </a:lnTo>
                  <a:cubicBezTo>
                    <a:pt x="154" y="0"/>
                    <a:pt x="185" y="41"/>
                    <a:pt x="185" y="90"/>
                  </a:cubicBezTo>
                  <a:cubicBezTo>
                    <a:pt x="186" y="137"/>
                    <a:pt x="152" y="167"/>
                    <a:pt x="116" y="177"/>
                  </a:cubicBezTo>
                  <a:lnTo>
                    <a:pt x="116" y="178"/>
                  </a:lnTo>
                  <a:cubicBezTo>
                    <a:pt x="126" y="183"/>
                    <a:pt x="160" y="244"/>
                    <a:pt x="213" y="328"/>
                  </a:cubicBezTo>
                  <a:lnTo>
                    <a:pt x="172" y="3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CEF97335-F764-542D-7E4D-EF6E5A8F2B3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48" y="1716"/>
              <a:ext cx="116" cy="160"/>
            </a:xfrm>
            <a:custGeom>
              <a:avLst/>
              <a:gdLst>
                <a:gd name="T0" fmla="*/ 11 w 242"/>
                <a:gd name="T1" fmla="*/ 16 h 333"/>
                <a:gd name="T2" fmla="*/ 6 w 242"/>
                <a:gd name="T3" fmla="*/ 18 h 333"/>
                <a:gd name="T4" fmla="*/ 1 w 242"/>
                <a:gd name="T5" fmla="*/ 16 h 333"/>
                <a:gd name="T6" fmla="*/ 0 w 242"/>
                <a:gd name="T7" fmla="*/ 12 h 333"/>
                <a:gd name="T8" fmla="*/ 0 w 242"/>
                <a:gd name="T9" fmla="*/ 0 h 333"/>
                <a:gd name="T10" fmla="*/ 2 w 242"/>
                <a:gd name="T11" fmla="*/ 0 h 333"/>
                <a:gd name="T12" fmla="*/ 2 w 242"/>
                <a:gd name="T13" fmla="*/ 12 h 333"/>
                <a:gd name="T14" fmla="*/ 3 w 242"/>
                <a:gd name="T15" fmla="*/ 15 h 333"/>
                <a:gd name="T16" fmla="*/ 6 w 242"/>
                <a:gd name="T17" fmla="*/ 16 h 333"/>
                <a:gd name="T18" fmla="*/ 10 w 242"/>
                <a:gd name="T19" fmla="*/ 15 h 333"/>
                <a:gd name="T20" fmla="*/ 11 w 242"/>
                <a:gd name="T21" fmla="*/ 12 h 333"/>
                <a:gd name="T22" fmla="*/ 11 w 242"/>
                <a:gd name="T23" fmla="*/ 0 h 333"/>
                <a:gd name="T24" fmla="*/ 13 w 242"/>
                <a:gd name="T25" fmla="*/ 0 h 333"/>
                <a:gd name="T26" fmla="*/ 13 w 242"/>
                <a:gd name="T27" fmla="*/ 12 h 333"/>
                <a:gd name="T28" fmla="*/ 11 w 242"/>
                <a:gd name="T29" fmla="*/ 16 h 33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42" h="333">
                  <a:moveTo>
                    <a:pt x="212" y="300"/>
                  </a:moveTo>
                  <a:cubicBezTo>
                    <a:pt x="192" y="320"/>
                    <a:pt x="162" y="333"/>
                    <a:pt x="119" y="333"/>
                  </a:cubicBezTo>
                  <a:cubicBezTo>
                    <a:pt x="77" y="333"/>
                    <a:pt x="50" y="321"/>
                    <a:pt x="32" y="304"/>
                  </a:cubicBezTo>
                  <a:cubicBezTo>
                    <a:pt x="6" y="278"/>
                    <a:pt x="0" y="240"/>
                    <a:pt x="0" y="210"/>
                  </a:cubicBezTo>
                  <a:lnTo>
                    <a:pt x="0" y="0"/>
                  </a:lnTo>
                  <a:lnTo>
                    <a:pt x="35" y="0"/>
                  </a:lnTo>
                  <a:lnTo>
                    <a:pt x="35" y="210"/>
                  </a:lnTo>
                  <a:cubicBezTo>
                    <a:pt x="35" y="233"/>
                    <a:pt x="40" y="260"/>
                    <a:pt x="58" y="278"/>
                  </a:cubicBezTo>
                  <a:cubicBezTo>
                    <a:pt x="71" y="291"/>
                    <a:pt x="90" y="301"/>
                    <a:pt x="120" y="301"/>
                  </a:cubicBezTo>
                  <a:cubicBezTo>
                    <a:pt x="153" y="301"/>
                    <a:pt x="173" y="291"/>
                    <a:pt x="186" y="278"/>
                  </a:cubicBezTo>
                  <a:cubicBezTo>
                    <a:pt x="201" y="262"/>
                    <a:pt x="207" y="239"/>
                    <a:pt x="207" y="213"/>
                  </a:cubicBezTo>
                  <a:lnTo>
                    <a:pt x="207" y="0"/>
                  </a:lnTo>
                  <a:lnTo>
                    <a:pt x="242" y="0"/>
                  </a:lnTo>
                  <a:lnTo>
                    <a:pt x="242" y="218"/>
                  </a:lnTo>
                  <a:cubicBezTo>
                    <a:pt x="242" y="248"/>
                    <a:pt x="233" y="278"/>
                    <a:pt x="212" y="30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E2995FD-D2A8-780C-B4D5-ECE2C9FCB6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494574" y="6151812"/>
            <a:ext cx="3132138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www.gov.uk/natural-england</a:t>
            </a:r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381000" y="1774825"/>
            <a:ext cx="8305800" cy="674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rgbClr val="7800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8" name="Text Placeholder 55"/>
          <p:cNvSpPr>
            <a:spLocks noGrp="1"/>
          </p:cNvSpPr>
          <p:nvPr>
            <p:ph type="body" sz="quarter" idx="13"/>
          </p:nvPr>
        </p:nvSpPr>
        <p:spPr>
          <a:xfrm>
            <a:off x="393700" y="2819400"/>
            <a:ext cx="83088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20" name="Rectangle 1030">
            <a:extLst>
              <a:ext uri="{FF2B5EF4-FFF2-40B4-BE49-F238E27FC236}">
                <a16:creationId xmlns:a16="http://schemas.microsoft.com/office/drawing/2014/main" id="{94A45AA5-DD24-7FE3-723F-54E887EEB4B8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9B8BF1-EAEE-4BD9-9F1B-9870CC9DEF7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225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381000" y="1774825"/>
            <a:ext cx="8305800" cy="674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rgbClr val="7800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55"/>
          <p:cNvSpPr>
            <a:spLocks noGrp="1"/>
          </p:cNvSpPr>
          <p:nvPr>
            <p:ph type="body" sz="quarter" idx="13"/>
          </p:nvPr>
        </p:nvSpPr>
        <p:spPr>
          <a:xfrm>
            <a:off x="393700" y="2819400"/>
            <a:ext cx="83088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B4686CDB-4D1C-22DF-B2B3-4C01C991BA24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46C91-8492-40C5-8F9F-F8DA29CB867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7289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382479" y="836712"/>
            <a:ext cx="8379042" cy="674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rgbClr val="7800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9" name="Content Placeholder 6"/>
          <p:cNvSpPr>
            <a:spLocks noGrp="1"/>
          </p:cNvSpPr>
          <p:nvPr>
            <p:ph sz="quarter" idx="13"/>
          </p:nvPr>
        </p:nvSpPr>
        <p:spPr>
          <a:xfrm>
            <a:off x="382479" y="2417850"/>
            <a:ext cx="8379042" cy="2954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2479" y="1713448"/>
            <a:ext cx="8379042" cy="563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3377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382479" y="764704"/>
            <a:ext cx="8379042" cy="674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rgbClr val="7800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9" name="Content Placeholder 6"/>
          <p:cNvSpPr>
            <a:spLocks noGrp="1"/>
          </p:cNvSpPr>
          <p:nvPr>
            <p:ph sz="quarter" idx="13"/>
          </p:nvPr>
        </p:nvSpPr>
        <p:spPr>
          <a:xfrm>
            <a:off x="382479" y="2345842"/>
            <a:ext cx="8379042" cy="2954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3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82479" y="1641440"/>
            <a:ext cx="8379042" cy="563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2166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369458" y="692696"/>
            <a:ext cx="8379042" cy="674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rgbClr val="7800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9" name="Content Placeholder 6"/>
          <p:cNvSpPr>
            <a:spLocks noGrp="1"/>
          </p:cNvSpPr>
          <p:nvPr>
            <p:ph sz="quarter" idx="13"/>
          </p:nvPr>
        </p:nvSpPr>
        <p:spPr>
          <a:xfrm>
            <a:off x="381000" y="1984361"/>
            <a:ext cx="8379042" cy="2954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663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386226" y="620688"/>
            <a:ext cx="8379042" cy="674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rgbClr val="7800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9" name="Content Placeholder 6"/>
          <p:cNvSpPr>
            <a:spLocks noGrp="1"/>
          </p:cNvSpPr>
          <p:nvPr>
            <p:ph sz="quarter" idx="13"/>
          </p:nvPr>
        </p:nvSpPr>
        <p:spPr>
          <a:xfrm>
            <a:off x="381000" y="1984361"/>
            <a:ext cx="8379042" cy="2954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781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Placeholder 1"/>
          <p:cNvSpPr>
            <a:spLocks noGrp="1"/>
          </p:cNvSpPr>
          <p:nvPr>
            <p:ph type="title"/>
          </p:nvPr>
        </p:nvSpPr>
        <p:spPr>
          <a:xfrm>
            <a:off x="381000" y="403223"/>
            <a:ext cx="7214752" cy="674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000" b="1">
                <a:solidFill>
                  <a:srgbClr val="7800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769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>
            <a:extLst>
              <a:ext uri="{FF2B5EF4-FFF2-40B4-BE49-F238E27FC236}">
                <a16:creationId xmlns:a16="http://schemas.microsoft.com/office/drawing/2014/main" id="{777B5AA8-F4D3-074D-534C-308E8BD04A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F661ED-6347-43E2-B398-6A916848B83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76" r:id="rId4"/>
    <p:sldLayoutId id="2147483784" r:id="rId5"/>
    <p:sldLayoutId id="2147483777" r:id="rId6"/>
    <p:sldLayoutId id="2147483785" r:id="rId7"/>
    <p:sldLayoutId id="2147483778" r:id="rId8"/>
    <p:sldLayoutId id="2147483779" r:id="rId9"/>
    <p:sldLayoutId id="2147483786" r:id="rId10"/>
    <p:sldLayoutId id="2147483780" r:id="rId11"/>
    <p:sldLayoutId id="214748378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80046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80046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780046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80046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780046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8004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8004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8004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8004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F2929C-0833-E631-BE22-C4B976F5223D}"/>
              </a:ext>
            </a:extLst>
          </p:cNvPr>
          <p:cNvSpPr/>
          <p:nvPr/>
        </p:nvSpPr>
        <p:spPr>
          <a:xfrm>
            <a:off x="-23814" y="0"/>
            <a:ext cx="9167813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0D450C-3DB8-8C3F-2BCD-32301206B5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774825"/>
            <a:ext cx="8305800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44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Working Strategically on the Humber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B340C05-2EDD-9613-4E98-9B470EBCA6D1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393700" y="2819400"/>
            <a:ext cx="8308975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Tackling complex environmental pressures with strategic, joined-up action</a:t>
            </a:r>
            <a:endParaRPr lang="en-GB" altLang="en-US" sz="24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E98FB88-39B5-8525-3079-50FB4A753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5805264"/>
            <a:ext cx="455104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9pPr>
          </a:lstStyle>
          <a:p>
            <a:pPr algn="r"/>
            <a:r>
              <a:rPr lang="en-GB" sz="1800" kern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Claire Argent, Principal Manager</a:t>
            </a:r>
          </a:p>
          <a:p>
            <a:pPr algn="r"/>
            <a:r>
              <a:rPr lang="en-GB" sz="1800" kern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Katharine Carson, Senior Project Manager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7B2DB-1370-558F-01D7-C00DD86D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479" y="548680"/>
            <a:ext cx="8379042" cy="674445"/>
          </a:xfrm>
        </p:spPr>
        <p:txBody>
          <a:bodyPr/>
          <a:lstStyle/>
          <a:p>
            <a:r>
              <a:rPr lang="en-GB" sz="3600" dirty="0"/>
              <a:t>Strategic Ambition for FLL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48E4B-D265-8B90-EB03-893F2DFABC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2479" y="1246409"/>
            <a:ext cx="8379042" cy="563562"/>
          </a:xfrm>
        </p:spPr>
        <p:txBody>
          <a:bodyPr/>
          <a:lstStyle/>
          <a:p>
            <a:r>
              <a:rPr lang="en-GB" dirty="0"/>
              <a:t>Moving from case-by-case to a strategic approach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2390EE-1BE8-94F4-A2A8-1964C8144A7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83507" y="1916832"/>
            <a:ext cx="8196145" cy="356221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Develop a strategic management plan that could include:​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b="1" dirty="0"/>
              <a:t>Mapped Evidence - </a:t>
            </a:r>
            <a:r>
              <a:rPr lang="en-GB" dirty="0"/>
              <a:t>clarity on where FLL is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b="1" dirty="0"/>
              <a:t>Strategic Mitigation </a:t>
            </a:r>
            <a:r>
              <a:rPr lang="en-GB" dirty="0"/>
              <a:t>- pooled developer contributions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b="1" dirty="0"/>
              <a:t>Business Opportunities - </a:t>
            </a:r>
            <a:r>
              <a:rPr lang="en-GB" dirty="0"/>
              <a:t>CSR/ESG investment potential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28BC05-8374-4D94-1770-44AA7FAF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30" t="30280" r="75404" b="38501"/>
          <a:stretch>
            <a:fillRect/>
          </a:stretch>
        </p:blipFill>
        <p:spPr>
          <a:xfrm>
            <a:off x="725283" y="4258243"/>
            <a:ext cx="1512168" cy="1584176"/>
          </a:xfrm>
          <a:prstGeom prst="ellipse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B1CBA4-5563-F4CC-46EB-3CCC166085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895" t="31219" r="49238" b="38981"/>
          <a:stretch>
            <a:fillRect/>
          </a:stretch>
        </p:blipFill>
        <p:spPr>
          <a:xfrm>
            <a:off x="2495283" y="4221088"/>
            <a:ext cx="1512168" cy="1512168"/>
          </a:xfrm>
          <a:prstGeom prst="ellipse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09400D-46BB-9166-53D0-35B4317E03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045" t="33097" r="31074" b="40377"/>
          <a:stretch>
            <a:fillRect/>
          </a:stretch>
        </p:blipFill>
        <p:spPr>
          <a:xfrm>
            <a:off x="4348047" y="4221088"/>
            <a:ext cx="1512169" cy="1584177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226E0-7B63-001B-28D9-846BB428F6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383" t="31552" r="10696" b="38648"/>
          <a:stretch>
            <a:fillRect/>
          </a:stretch>
        </p:blipFill>
        <p:spPr>
          <a:xfrm>
            <a:off x="6118048" y="4223751"/>
            <a:ext cx="1440160" cy="1512168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C8B3D0-2039-E70F-B225-3A4F766E1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739" t="25543" r="28651" b="65943"/>
          <a:stretch>
            <a:fillRect/>
          </a:stretch>
        </p:blipFill>
        <p:spPr>
          <a:xfrm>
            <a:off x="1820839" y="3826195"/>
            <a:ext cx="1188135" cy="432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935266-9E2C-6FA3-B0C8-6D3C661E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739" t="25543" r="28651" b="65943"/>
          <a:stretch>
            <a:fillRect/>
          </a:stretch>
        </p:blipFill>
        <p:spPr>
          <a:xfrm>
            <a:off x="5318294" y="3826195"/>
            <a:ext cx="1188135" cy="4320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9E1972-1A93-CE7E-3BE4-B662EC61EF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739" t="25543" r="28651" b="65943"/>
          <a:stretch>
            <a:fillRect/>
          </a:stretch>
        </p:blipFill>
        <p:spPr>
          <a:xfrm>
            <a:off x="3580750" y="3807618"/>
            <a:ext cx="1188135" cy="4320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9C42B7-E552-911E-0902-74EEFFA0EB79}"/>
              </a:ext>
            </a:extLst>
          </p:cNvPr>
          <p:cNvSpPr txBox="1"/>
          <p:nvPr/>
        </p:nvSpPr>
        <p:spPr>
          <a:xfrm>
            <a:off x="710856" y="5930140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Mapping &amp; Evidence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624552-F2D2-BFD3-667E-6215C3DAD42B}"/>
              </a:ext>
            </a:extLst>
          </p:cNvPr>
          <p:cNvSpPr txBox="1"/>
          <p:nvPr/>
        </p:nvSpPr>
        <p:spPr>
          <a:xfrm>
            <a:off x="2369598" y="5930140"/>
            <a:ext cx="1858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Strategic Plan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E21FE1-8475-DFBC-3785-C5A082CE4825}"/>
              </a:ext>
            </a:extLst>
          </p:cNvPr>
          <p:cNvSpPr txBox="1"/>
          <p:nvPr/>
        </p:nvSpPr>
        <p:spPr>
          <a:xfrm>
            <a:off x="4174914" y="5930140"/>
            <a:ext cx="1858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Developer Contributions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903497-56E3-E710-B8CC-38C70AC61768}"/>
              </a:ext>
            </a:extLst>
          </p:cNvPr>
          <p:cNvSpPr txBox="1"/>
          <p:nvPr/>
        </p:nvSpPr>
        <p:spPr>
          <a:xfrm>
            <a:off x="6129455" y="5932602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+mn-lt"/>
              </a:rPr>
              <a:t>Habitat Creation</a:t>
            </a:r>
          </a:p>
        </p:txBody>
      </p:sp>
    </p:spTree>
    <p:extLst>
      <p:ext uri="{BB962C8B-B14F-4D97-AF65-F5344CB8AC3E}">
        <p14:creationId xmlns:p14="http://schemas.microsoft.com/office/powerpoint/2010/main" val="1171506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9435F-02BE-059D-FF1C-8B98BB34B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96" y="476672"/>
            <a:ext cx="8379042" cy="674445"/>
          </a:xfrm>
        </p:spPr>
        <p:txBody>
          <a:bodyPr/>
          <a:lstStyle/>
          <a:p>
            <a:r>
              <a:rPr lang="en-GB" sz="3600" dirty="0"/>
              <a:t>Partnerships Driving FLL Research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DD598-95A6-FFEC-0AB7-F6C474A12A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2479" y="1220921"/>
            <a:ext cx="8379042" cy="563562"/>
          </a:xfrm>
        </p:spPr>
        <p:txBody>
          <a:bodyPr/>
          <a:lstStyle/>
          <a:p>
            <a:r>
              <a:rPr lang="en-GB" dirty="0"/>
              <a:t>Collaboration is key to building the evidence base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6D93082D-35EC-9A64-94E4-C49E5A01DF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0625378"/>
              </p:ext>
            </p:extLst>
          </p:nvPr>
        </p:nvGraphicFramePr>
        <p:xfrm>
          <a:off x="178588" y="1784483"/>
          <a:ext cx="8786823" cy="2582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B2E7BF58-AF53-C528-5E9D-4E025CC3CE50}"/>
              </a:ext>
            </a:extLst>
          </p:cNvPr>
          <p:cNvSpPr txBox="1">
            <a:spLocks/>
          </p:cNvSpPr>
          <p:nvPr/>
        </p:nvSpPr>
        <p:spPr>
          <a:xfrm>
            <a:off x="178588" y="3872715"/>
            <a:ext cx="4767273" cy="2215753"/>
          </a:xfrm>
          <a:prstGeom prst="rect">
            <a:avLst/>
          </a:prstGeo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</a:pPr>
            <a:r>
              <a:rPr lang="en-GB" sz="1600" dirty="0">
                <a:latin typeface="+mn-lt"/>
                <a:ea typeface="Calibri" panose="020F0502020204030204" pitchFamily="34" charset="0"/>
              </a:rPr>
              <a:t>Key Research Areas</a:t>
            </a:r>
          </a:p>
          <a:p>
            <a:pPr marL="285750" indent="-285750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  <a:ea typeface="Calibri" panose="020F0502020204030204" pitchFamily="34" charset="0"/>
              </a:rPr>
              <a:t>Mapping &amp; Modelling – Habitat suitability and FLL identification</a:t>
            </a:r>
          </a:p>
          <a:p>
            <a:pPr marL="285750" indent="-285750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  <a:ea typeface="Calibri" panose="020F0502020204030204" pitchFamily="34" charset="0"/>
              </a:rPr>
              <a:t>Identification Metric – Developing a consistent method for FLL classification</a:t>
            </a:r>
          </a:p>
          <a:p>
            <a:pPr marL="285750" indent="-285750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  <a:ea typeface="Calibri" panose="020F0502020204030204" pitchFamily="34" charset="0"/>
              </a:rPr>
              <a:t>Mitigation Design Guide – Practical solutions for SPA birds</a:t>
            </a:r>
          </a:p>
          <a:p>
            <a:pPr marL="285750" indent="-285750">
              <a:lnSpc>
                <a:spcPct val="107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latin typeface="+mn-lt"/>
                <a:ea typeface="Calibri" panose="020F0502020204030204" pitchFamily="34" charset="0"/>
              </a:rPr>
              <a:t>Technology &amp; Tracking – Trialling GPS tagging and exploring aerial surveys</a:t>
            </a:r>
            <a:endParaRPr lang="en-GB" sz="1600" b="1" dirty="0"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5D48B44-AEEA-835B-233C-5196A610BE87}"/>
              </a:ext>
            </a:extLst>
          </p:cNvPr>
          <p:cNvSpPr/>
          <p:nvPr/>
        </p:nvSpPr>
        <p:spPr>
          <a:xfrm>
            <a:off x="322604" y="1783367"/>
            <a:ext cx="4437698" cy="401052"/>
          </a:xfrm>
          <a:prstGeom prst="roundRect">
            <a:avLst/>
          </a:prstGeom>
          <a:solidFill>
            <a:srgbClr val="780046"/>
          </a:solidFill>
          <a:ln>
            <a:solidFill>
              <a:srgbClr val="7800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 sz="1600" dirty="0"/>
              <a:t>Phase 1 (Current Phase)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166D16F-9B5E-8FBC-7A0C-33AA7CB8F952}"/>
              </a:ext>
            </a:extLst>
          </p:cNvPr>
          <p:cNvSpPr/>
          <p:nvPr/>
        </p:nvSpPr>
        <p:spPr>
          <a:xfrm>
            <a:off x="6716169" y="1794061"/>
            <a:ext cx="1404000" cy="401052"/>
          </a:xfrm>
          <a:prstGeom prst="roundRect">
            <a:avLst/>
          </a:prstGeom>
          <a:solidFill>
            <a:srgbClr val="780046"/>
          </a:solidFill>
          <a:ln>
            <a:solidFill>
              <a:srgbClr val="7800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 sz="1600" dirty="0"/>
              <a:t>Phase 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F886F0-FF1A-8B31-A5DC-25DBA696C4F6}"/>
              </a:ext>
            </a:extLst>
          </p:cNvPr>
          <p:cNvSpPr/>
          <p:nvPr/>
        </p:nvSpPr>
        <p:spPr>
          <a:xfrm>
            <a:off x="5067870" y="1783367"/>
            <a:ext cx="1404000" cy="401052"/>
          </a:xfrm>
          <a:prstGeom prst="roundRect">
            <a:avLst/>
          </a:prstGeom>
          <a:solidFill>
            <a:srgbClr val="780046"/>
          </a:solidFill>
          <a:ln>
            <a:solidFill>
              <a:srgbClr val="7800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GB" sz="1600" dirty="0"/>
              <a:t>Phase 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E447B6-5095-C9D2-FD94-F5FA203CE388}"/>
              </a:ext>
            </a:extLst>
          </p:cNvPr>
          <p:cNvCxnSpPr>
            <a:cxnSpLocks/>
          </p:cNvCxnSpPr>
          <p:nvPr/>
        </p:nvCxnSpPr>
        <p:spPr>
          <a:xfrm>
            <a:off x="4945861" y="1712475"/>
            <a:ext cx="0" cy="5832648"/>
          </a:xfrm>
          <a:prstGeom prst="line">
            <a:avLst/>
          </a:prstGeom>
          <a:ln>
            <a:solidFill>
              <a:srgbClr val="780046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F1358BB-589C-2A73-22FD-3EE4F5A55F52}"/>
              </a:ext>
            </a:extLst>
          </p:cNvPr>
          <p:cNvCxnSpPr>
            <a:cxnSpLocks/>
          </p:cNvCxnSpPr>
          <p:nvPr/>
        </p:nvCxnSpPr>
        <p:spPr>
          <a:xfrm>
            <a:off x="6593879" y="1712475"/>
            <a:ext cx="0" cy="5832648"/>
          </a:xfrm>
          <a:prstGeom prst="line">
            <a:avLst/>
          </a:prstGeom>
          <a:ln>
            <a:solidFill>
              <a:srgbClr val="780046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FFE2B4-CBA8-C610-A86B-43909EBAFD8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3728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5BEAE-284E-D339-0567-677D24593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aph of a line&#10;&#10;AI-generated content may be incorrect.">
            <a:extLst>
              <a:ext uri="{FF2B5EF4-FFF2-40B4-BE49-F238E27FC236}">
                <a16:creationId xmlns:a16="http://schemas.microsoft.com/office/drawing/2014/main" id="{1008D1EC-F629-150A-13FD-8B2C282A6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319" y="601853"/>
            <a:ext cx="3700694" cy="3361019"/>
          </a:xfrm>
          <a:prstGeom prst="rect">
            <a:avLst/>
          </a:prstGeom>
          <a:noFill/>
        </p:spPr>
      </p:pic>
      <p:pic>
        <p:nvPicPr>
          <p:cNvPr id="8" name="Content Placeholder 7" descr="A map of a landscape&#10;&#10;AI-generated content may be incorrect.">
            <a:extLst>
              <a:ext uri="{FF2B5EF4-FFF2-40B4-BE49-F238E27FC236}">
                <a16:creationId xmlns:a16="http://schemas.microsoft.com/office/drawing/2014/main" id="{3A55D493-E2D2-A96C-4F4A-6E7031973D8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6"/>
          <a:stretch>
            <a:fillRect/>
          </a:stretch>
        </p:blipFill>
        <p:spPr>
          <a:xfrm>
            <a:off x="353046" y="569119"/>
            <a:ext cx="4724316" cy="2582711"/>
          </a:xfrm>
        </p:spPr>
      </p:pic>
      <p:pic>
        <p:nvPicPr>
          <p:cNvPr id="28" name="Picture 27" descr="A map of the coast&#10;&#10;AI-generated content may be incorrect.">
            <a:extLst>
              <a:ext uri="{FF2B5EF4-FFF2-40B4-BE49-F238E27FC236}">
                <a16:creationId xmlns:a16="http://schemas.microsoft.com/office/drawing/2014/main" id="{529CDB1A-4E70-E65E-7141-6645068317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3" y="2941824"/>
            <a:ext cx="4125159" cy="29170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06031FBC-A267-B0DC-A021-A8C8CA617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91" y="3916977"/>
            <a:ext cx="3430341" cy="2397802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" name="Picture 26" descr="A map of a river&#10;&#10;AI-generated content may be incorrect.">
            <a:extLst>
              <a:ext uri="{FF2B5EF4-FFF2-40B4-BE49-F238E27FC236}">
                <a16:creationId xmlns:a16="http://schemas.microsoft.com/office/drawing/2014/main" id="{2420ED8B-1C47-5497-B346-1DA281E413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1455" r="1743" b="1840"/>
          <a:stretch>
            <a:fillRect/>
          </a:stretch>
        </p:blipFill>
        <p:spPr bwMode="auto">
          <a:xfrm>
            <a:off x="4881806" y="3862941"/>
            <a:ext cx="3849039" cy="27172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0BCED354-D5F4-29D7-3471-F1FA6C2E4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0" t="16403" r="54211" b="6873"/>
          <a:stretch>
            <a:fillRect/>
          </a:stretch>
        </p:blipFill>
        <p:spPr bwMode="auto">
          <a:xfrm>
            <a:off x="1869321" y="4077072"/>
            <a:ext cx="2956041" cy="27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3783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BB244A00-F800-DAC9-93EE-5B1130E29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585368"/>
            <a:ext cx="8208912" cy="5060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2800" dirty="0"/>
              <a:t>Governance Model for the Humber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C557B026-8619-60E6-F9E1-53F8A546F086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467544" y="1180072"/>
            <a:ext cx="7848872" cy="12961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b="0" u="none" strike="noStrike" dirty="0">
                <a:solidFill>
                  <a:srgbClr val="000000"/>
                </a:solidFill>
                <a:effectLst/>
              </a:rPr>
              <a:t>Developing </a:t>
            </a:r>
            <a:r>
              <a:rPr lang="en-GB" b="1" u="none" strike="noStrike" dirty="0">
                <a:solidFill>
                  <a:srgbClr val="000000"/>
                </a:solidFill>
                <a:effectLst/>
              </a:rPr>
              <a:t>multistakeholder partnerships and suitable governance models for strategic approaches on the Humber</a:t>
            </a:r>
            <a:r>
              <a:rPr lang="en-GB" b="0" u="none" strike="noStrike" dirty="0">
                <a:solidFill>
                  <a:srgbClr val="000000"/>
                </a:solidFill>
                <a:effectLst/>
              </a:rPr>
              <a:t>. The ambition is to establish </a:t>
            </a:r>
            <a:r>
              <a:rPr lang="en-GB" b="1" u="none" strike="noStrike" dirty="0">
                <a:solidFill>
                  <a:srgbClr val="000000"/>
                </a:solidFill>
                <a:effectLst/>
              </a:rPr>
              <a:t>a collaborative model </a:t>
            </a:r>
            <a:r>
              <a:rPr lang="en-GB" b="0" u="none" strike="noStrike" dirty="0">
                <a:solidFill>
                  <a:srgbClr val="000000"/>
                </a:solidFill>
                <a:effectLst/>
              </a:rPr>
              <a:t>(or models) that would </a:t>
            </a:r>
            <a:r>
              <a:rPr lang="en-GB" b="1" u="none" strike="noStrike" dirty="0">
                <a:solidFill>
                  <a:srgbClr val="000000"/>
                </a:solidFill>
                <a:effectLst/>
              </a:rPr>
              <a:t>engender cross-estuary land-use management decisions, long-term</a:t>
            </a:r>
            <a:r>
              <a:rPr lang="en-GB" dirty="0">
                <a:solidFill>
                  <a:srgbClr val="000000"/>
                </a:solidFill>
              </a:rPr>
              <a:t>.</a:t>
            </a:r>
            <a:br>
              <a:rPr lang="en-GB" dirty="0"/>
            </a:br>
            <a:endParaRPr lang="en-GB" altLang="en-US" b="1" dirty="0"/>
          </a:p>
        </p:txBody>
      </p:sp>
      <p:pic>
        <p:nvPicPr>
          <p:cNvPr id="12" name="Picture 19">
            <a:extLst>
              <a:ext uri="{FF2B5EF4-FFF2-40B4-BE49-F238E27FC236}">
                <a16:creationId xmlns:a16="http://schemas.microsoft.com/office/drawing/2014/main" id="{51E53E3A-EB29-B0A1-7B9C-9979E704E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t="2212"/>
          <a:stretch/>
        </p:blipFill>
        <p:spPr bwMode="auto">
          <a:xfrm>
            <a:off x="4573995" y="2865699"/>
            <a:ext cx="457264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70CE3C-9BE6-2F74-119E-87F11FCF9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" y="2865699"/>
            <a:ext cx="4571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00"/>
    </mc:Choice>
    <mc:Fallback xmlns="">
      <p:transition spd="slow" advTm="539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A0542-C367-6850-38DF-077BE3C17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458" y="692696"/>
            <a:ext cx="4418566" cy="674445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sz="2500" dirty="0"/>
              <a:t>Can the current system support strategic delivery?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592A8-1848-3E13-BC6D-D5E8EF66D6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9458" y="1628800"/>
            <a:ext cx="4418566" cy="2954338"/>
          </a:xfrm>
        </p:spPr>
        <p:txBody>
          <a:bodyPr>
            <a:no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Humber has many governance arrangements doing valuable work.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As we shift to more strategic delivery, we’re asking: Is the current system fit for purpose?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This isn’t about a full overhaul, just understanding what works and what might need support.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Over the past two years, collaborative workshops highlighted key themes.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dirty="0"/>
          </a:p>
        </p:txBody>
      </p:sp>
      <p:pic>
        <p:nvPicPr>
          <p:cNvPr id="5" name="Picture 4" descr="A diagram of a network&#10;&#10;AI-generated content may be incorrect.">
            <a:extLst>
              <a:ext uri="{FF2B5EF4-FFF2-40B4-BE49-F238E27FC236}">
                <a16:creationId xmlns:a16="http://schemas.microsoft.com/office/drawing/2014/main" id="{4DE51646-DE3F-1B07-8E68-2477F9654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6" t="4406" r="19197" b="4601"/>
          <a:stretch>
            <a:fillRect/>
          </a:stretch>
        </p:blipFill>
        <p:spPr>
          <a:xfrm>
            <a:off x="4976352" y="0"/>
            <a:ext cx="417784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674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DB6D55-4DF4-E128-552E-7B7F11FEC29F}"/>
              </a:ext>
            </a:extLst>
          </p:cNvPr>
          <p:cNvSpPr txBox="1">
            <a:spLocks/>
          </p:cNvSpPr>
          <p:nvPr/>
        </p:nvSpPr>
        <p:spPr>
          <a:xfrm>
            <a:off x="381836" y="332656"/>
            <a:ext cx="8379042" cy="396044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kern="0" dirty="0"/>
              <a:t>Current system not fully aligned for strategic delivery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kern="0" dirty="0"/>
              <a:t>Strong appetite for more integrated, collaborative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kern="0" dirty="0"/>
              <a:t>Focus on adapting existing structures—not adding new layers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kern="0" dirty="0"/>
              <a:t>Outputs: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GB" b="1" kern="0" dirty="0">
                <a:solidFill>
                  <a:schemeClr val="tx1"/>
                </a:solidFill>
              </a:rPr>
              <a:t>Roadmap to Better Decision Making </a:t>
            </a:r>
            <a:r>
              <a:rPr lang="en-GB" kern="0" dirty="0">
                <a:solidFill>
                  <a:schemeClr val="tx1"/>
                </a:solidFill>
              </a:rPr>
              <a:t>(4 priorities: data, collaboration, communications, strategic planning)</a:t>
            </a:r>
          </a:p>
          <a:p>
            <a:pPr marL="1200150" lvl="1" indent="-457200">
              <a:buFont typeface="+mj-lt"/>
              <a:buAutoNum type="arabicPeriod"/>
            </a:pPr>
            <a:r>
              <a:rPr lang="en-GB" b="1" kern="0" dirty="0">
                <a:solidFill>
                  <a:schemeClr val="tx1"/>
                </a:solidFill>
              </a:rPr>
              <a:t>Draft Governance Model </a:t>
            </a:r>
            <a:r>
              <a:rPr lang="en-GB" kern="0" dirty="0">
                <a:solidFill>
                  <a:schemeClr val="tx1"/>
                </a:solidFill>
              </a:rPr>
              <a:t>(Steering Group + Task &amp; Finish Groups)</a:t>
            </a:r>
          </a:p>
          <a:p>
            <a:endParaRPr lang="en-GB" kern="0" dirty="0"/>
          </a:p>
        </p:txBody>
      </p:sp>
      <p:pic>
        <p:nvPicPr>
          <p:cNvPr id="12" name="Picture 19">
            <a:extLst>
              <a:ext uri="{FF2B5EF4-FFF2-40B4-BE49-F238E27FC236}">
                <a16:creationId xmlns:a16="http://schemas.microsoft.com/office/drawing/2014/main" id="{81539785-F133-FA2E-FEC1-D828AC7D5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t="2212"/>
          <a:stretch/>
        </p:blipFill>
        <p:spPr bwMode="auto">
          <a:xfrm>
            <a:off x="4571357" y="3450078"/>
            <a:ext cx="457264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8C2551-DBD8-C56B-F77C-EBB922695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" y="3450078"/>
            <a:ext cx="457199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696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1A85C-EAE2-FD23-ED13-5467B9D97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62407-FB54-926A-9EFC-F15BA07E43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862" y="1772816"/>
            <a:ext cx="8379042" cy="2954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Finalise and share workshop outputs.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Invite organisations to reflect and discuss internally.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Plan a follow-up workshop in the new year.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welcome ideas and suggestions.</a:t>
            </a:r>
          </a:p>
        </p:txBody>
      </p:sp>
    </p:spTree>
    <p:extLst>
      <p:ext uri="{BB962C8B-B14F-4D97-AF65-F5344CB8AC3E}">
        <p14:creationId xmlns:p14="http://schemas.microsoft.com/office/powerpoint/2010/main" val="2865369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7DDB0D-9AD8-E645-59B0-45214F677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EB38C79-018D-3649-57BC-04D13FCD52D0}"/>
              </a:ext>
            </a:extLst>
          </p:cNvPr>
          <p:cNvSpPr/>
          <p:nvPr/>
        </p:nvSpPr>
        <p:spPr>
          <a:xfrm>
            <a:off x="-23814" y="0"/>
            <a:ext cx="9167813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C444CA-0B2B-B627-7682-8A58B8362A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695437"/>
            <a:ext cx="8305800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sz="4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Final Reflections</a:t>
            </a:r>
            <a:endParaRPr lang="en-GB" altLang="en-US" sz="4400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8FF5412-5B86-7065-F6E3-8631A06F6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1475693"/>
            <a:ext cx="83089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9pPr>
          </a:lstStyle>
          <a:p>
            <a:r>
              <a:rPr lang="en-GB" sz="2800" kern="0">
                <a:solidFill>
                  <a:schemeClr val="bg2">
                    <a:lumMod val="20000"/>
                    <a:lumOff val="80000"/>
                  </a:schemeClr>
                </a:solidFill>
              </a:rPr>
              <a:t>Strategic partnership is essential for the Humber’s future</a:t>
            </a:r>
            <a:endParaRPr lang="en-GB" altLang="en-US" sz="2800" kern="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19F135D-D295-E764-129A-A3C7C1B25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897" y="2620509"/>
            <a:ext cx="7681292" cy="295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altLang="en-US" kern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The Humber faces </a:t>
            </a:r>
            <a:r>
              <a:rPr lang="en-GB" altLang="en-US" b="1" kern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complex environmental pressures </a:t>
            </a:r>
            <a:r>
              <a:rPr lang="en-GB" altLang="en-US" kern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that cannot be tackled in isolation.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altLang="en-US" b="1" kern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Collaborative, strategic approaches are more effective</a:t>
            </a:r>
            <a:r>
              <a:rPr lang="en-GB" altLang="en-US" kern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than reactive, piecemeal responses.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altLang="en-US" kern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Natural England is shifting toward </a:t>
            </a:r>
            <a:r>
              <a:rPr lang="en-GB" altLang="en-US" b="1" kern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proactive, landscape-scale solutions</a:t>
            </a:r>
            <a:r>
              <a:rPr lang="en-GB" altLang="en-US" kern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altLang="en-US" b="1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MS PGothic"/>
                <a:cs typeface="Arial"/>
              </a:rPr>
              <a:t>Partnership is key</a:t>
            </a:r>
            <a:r>
              <a:rPr lang="en-GB" altLang="en-US" kern="0" dirty="0">
                <a:solidFill>
                  <a:schemeClr val="bg2">
                    <a:lumMod val="20000"/>
                    <a:lumOff val="80000"/>
                  </a:schemeClr>
                </a:solidFill>
                <a:latin typeface="Arial"/>
                <a:ea typeface="MS PGothic"/>
                <a:cs typeface="Arial"/>
              </a:rPr>
              <a:t>.</a:t>
            </a:r>
          </a:p>
        </p:txBody>
      </p:sp>
      <p:pic>
        <p:nvPicPr>
          <p:cNvPr id="7" name="Graphic 6" descr="Labor with solid fill">
            <a:extLst>
              <a:ext uri="{FF2B5EF4-FFF2-40B4-BE49-F238E27FC236}">
                <a16:creationId xmlns:a16="http://schemas.microsoft.com/office/drawing/2014/main" id="{BFB80005-472B-31DB-E21F-33218A37BD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5224" y="2641615"/>
            <a:ext cx="557814" cy="557814"/>
          </a:xfrm>
          <a:prstGeom prst="rect">
            <a:avLst/>
          </a:prstGeom>
        </p:spPr>
      </p:pic>
      <p:pic>
        <p:nvPicPr>
          <p:cNvPr id="8" name="Graphic 7" descr="Business Growth with solid fill">
            <a:extLst>
              <a:ext uri="{FF2B5EF4-FFF2-40B4-BE49-F238E27FC236}">
                <a16:creationId xmlns:a16="http://schemas.microsoft.com/office/drawing/2014/main" id="{5FCC61D5-CE84-BB62-F85D-AB9463945F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100" y="4820269"/>
            <a:ext cx="557814" cy="557814"/>
          </a:xfrm>
          <a:prstGeom prst="rect">
            <a:avLst/>
          </a:prstGeom>
        </p:spPr>
      </p:pic>
      <p:pic>
        <p:nvPicPr>
          <p:cNvPr id="9" name="Graphic 8" descr="Handshake with solid fill">
            <a:extLst>
              <a:ext uri="{FF2B5EF4-FFF2-40B4-BE49-F238E27FC236}">
                <a16:creationId xmlns:a16="http://schemas.microsoft.com/office/drawing/2014/main" id="{A4D8AC4A-1CBE-0FF3-833E-5825A3E7FD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5038" y="3429000"/>
            <a:ext cx="558000" cy="558000"/>
          </a:xfrm>
          <a:prstGeom prst="rect">
            <a:avLst/>
          </a:prstGeom>
        </p:spPr>
      </p:pic>
      <p:pic>
        <p:nvPicPr>
          <p:cNvPr id="10" name="Graphic 9" descr="Earth globe: Americas with solid fill">
            <a:extLst>
              <a:ext uri="{FF2B5EF4-FFF2-40B4-BE49-F238E27FC236}">
                <a16:creationId xmlns:a16="http://schemas.microsoft.com/office/drawing/2014/main" id="{EB72BC1D-9E53-3ABA-E735-10DE3A1DC1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5038" y="4151285"/>
            <a:ext cx="558000" cy="5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46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20B53-B27E-0486-F1B1-F76480D62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Why the Humber Needs Strategic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C8ADF-43FE-701C-F822-CC7E7AFC6F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4075" y="2417850"/>
            <a:ext cx="8327445" cy="1587214"/>
          </a:xfrm>
        </p:spPr>
        <p:txBody>
          <a:bodyPr lIns="91440" tIns="45720" rIns="91440" bIns="45720" anchor="t"/>
          <a:lstStyle/>
          <a:p>
            <a:endParaRPr lang="en-GB" dirty="0"/>
          </a:p>
          <a:p>
            <a:endParaRPr lang="en-GB" dirty="0">
              <a:latin typeface="Arial"/>
              <a:ea typeface="MS PGothic"/>
              <a:cs typeface="Arial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40BEC-FAD4-DF5E-04F4-F948107202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076" y="1782308"/>
            <a:ext cx="8379042" cy="563562"/>
          </a:xfrm>
        </p:spPr>
        <p:txBody>
          <a:bodyPr lIns="91440" tIns="45720" rIns="91440" bIns="45720" anchor="t"/>
          <a:lstStyle/>
          <a:p>
            <a:r>
              <a:rPr lang="en-GB" b="0" dirty="0">
                <a:latin typeface="Arial"/>
                <a:ea typeface="MS PGothic"/>
                <a:cs typeface="Arial"/>
              </a:rPr>
              <a:t>Supporting sustainable growth by building places that work with and for nature, not against it.</a:t>
            </a:r>
            <a:endParaRPr lang="en-GB" altLang="en-US" b="0" dirty="0">
              <a:latin typeface="Arial"/>
              <a:ea typeface="MS PGothic"/>
              <a:cs typeface="Arial"/>
            </a:endParaRPr>
          </a:p>
          <a:p>
            <a:endParaRPr lang="en-GB" sz="1200" b="0" dirty="0">
              <a:latin typeface="Arial"/>
              <a:ea typeface="MS PGothic"/>
              <a:cs typeface="Arial"/>
            </a:endParaRPr>
          </a:p>
          <a:p>
            <a:r>
              <a:rPr lang="en-GB" b="0" dirty="0">
                <a:latin typeface="Arial"/>
                <a:ea typeface="MS PGothic"/>
                <a:cs typeface="Arial"/>
              </a:rPr>
              <a:t>Responding to complex pressures with joined-up, landscape-scale solutions.</a:t>
            </a:r>
            <a:endParaRPr lang="en-GB" altLang="en-US" b="0">
              <a:latin typeface="Arial"/>
              <a:ea typeface="MS PGothic"/>
              <a:cs typeface="Arial"/>
            </a:endParaRPr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1D246D-5F55-72F7-3E23-764CC4D7C2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226" t="-41575" r="1226" b="37622"/>
          <a:stretch>
            <a:fillRect/>
          </a:stretch>
        </p:blipFill>
        <p:spPr>
          <a:xfrm>
            <a:off x="4572000" y="2060847"/>
            <a:ext cx="4137924" cy="415894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0099E1-8A33-7980-8DA0-90CC68659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76" y="3717032"/>
            <a:ext cx="4086327" cy="2502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5DD167-33F6-A596-1109-455A57650B47}"/>
              </a:ext>
            </a:extLst>
          </p:cNvPr>
          <p:cNvSpPr txBox="1"/>
          <p:nvPr/>
        </p:nvSpPr>
        <p:spPr>
          <a:xfrm>
            <a:off x="7467013" y="6014022"/>
            <a:ext cx="1240803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1200" dirty="0">
              <a:latin typeface="Arial"/>
              <a:cs typeface="Arial"/>
            </a:endParaRPr>
          </a:p>
          <a:p>
            <a:r>
              <a:rPr lang="en-GB" sz="600" dirty="0">
                <a:latin typeface="Arial"/>
                <a:ea typeface="MS PGothic"/>
                <a:cs typeface="Arial"/>
              </a:rPr>
              <a:t>iStock – credit: </a:t>
            </a:r>
            <a:r>
              <a:rPr lang="en-GB" sz="600" err="1">
                <a:latin typeface="Arial"/>
                <a:ea typeface="MS PGothic"/>
                <a:cs typeface="Arial"/>
              </a:rPr>
              <a:t>Chunyip</a:t>
            </a:r>
            <a:r>
              <a:rPr lang="en-GB" sz="600" dirty="0">
                <a:latin typeface="Arial"/>
                <a:ea typeface="MS PGothic"/>
                <a:cs typeface="Arial"/>
              </a:rPr>
              <a:t> Wong</a:t>
            </a:r>
            <a:endParaRPr lang="en-GB" sz="600" dirty="0">
              <a:ea typeface="MS PGothic"/>
            </a:endParaRPr>
          </a:p>
          <a:p>
            <a:pPr algn="l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379FA8-18E9-7767-58BE-CA760D823F9D}"/>
              </a:ext>
            </a:extLst>
          </p:cNvPr>
          <p:cNvSpPr txBox="1"/>
          <p:nvPr/>
        </p:nvSpPr>
        <p:spPr>
          <a:xfrm>
            <a:off x="3744266" y="6224367"/>
            <a:ext cx="77807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600" dirty="0">
                <a:latin typeface="Arial"/>
                <a:ea typeface="MS PGothic"/>
                <a:cs typeface="Arial"/>
              </a:rPr>
              <a:t>Knots – NE </a:t>
            </a:r>
            <a:r>
              <a:rPr lang="en-GB" sz="600" err="1">
                <a:latin typeface="Arial"/>
                <a:ea typeface="MS PGothic"/>
                <a:cs typeface="Arial"/>
              </a:rPr>
              <a:t>Flikr</a:t>
            </a:r>
            <a:endParaRPr lang="en-US" sz="600" err="1">
              <a:ea typeface="MS PGothic"/>
            </a:endParaRPr>
          </a:p>
        </p:txBody>
      </p:sp>
    </p:spTree>
    <p:extLst>
      <p:ext uri="{BB962C8B-B14F-4D97-AF65-F5344CB8AC3E}">
        <p14:creationId xmlns:p14="http://schemas.microsoft.com/office/powerpoint/2010/main" val="2957039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255CA-DC30-0425-594B-845D54DD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Natural England’s Strategic Shift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0C6B1E-6C60-FA57-FE33-6A6277989C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altLang="en-US" dirty="0"/>
              <a:t>From reactive responses to proactive, landscape-scale solutions</a:t>
            </a:r>
          </a:p>
          <a:p>
            <a:endParaRPr lang="en-GB" dirty="0"/>
          </a:p>
        </p:txBody>
      </p:sp>
      <p:pic>
        <p:nvPicPr>
          <p:cNvPr id="8" name="Picture 7" descr="A landscape with a body of water and a city&#10;&#10;AI-generated content may be incorrect.">
            <a:extLst>
              <a:ext uri="{FF2B5EF4-FFF2-40B4-BE49-F238E27FC236}">
                <a16:creationId xmlns:a16="http://schemas.microsoft.com/office/drawing/2014/main" id="{E06ACE75-5CA4-0DE4-6313-29A7D0502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9144000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44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56266D-1C80-84C4-945A-17E89335E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2" y="456846"/>
            <a:ext cx="7559516" cy="1325563"/>
          </a:xfrm>
        </p:spPr>
        <p:txBody>
          <a:bodyPr/>
          <a:lstStyle/>
          <a:p>
            <a:r>
              <a:rPr lang="en-GB" sz="3200" b="1" dirty="0"/>
              <a:t>Strategic Mitigation across the Humber</a:t>
            </a:r>
            <a:endParaRPr lang="en-GB" b="1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4F8ECF-1685-D38B-09AC-D0CBB16544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91440" tIns="45720" rIns="91440" bIns="45720" anchor="t"/>
          <a:lstStyle/>
          <a:p>
            <a:r>
              <a:rPr lang="en-GB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Strategic Approach to Recreational Disturbance.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Collaborative partnership working.</a:t>
            </a:r>
          </a:p>
          <a:p>
            <a:endParaRPr lang="en-GB" altLang="en-US" dirty="0">
              <a:solidFill>
                <a:schemeClr val="tx1"/>
              </a:solidFill>
            </a:endParaRPr>
          </a:p>
          <a:p>
            <a:r>
              <a:rPr lang="en-GB" altLang="en-US" dirty="0">
                <a:solidFill>
                  <a:schemeClr val="tx1"/>
                </a:solidFill>
                <a:latin typeface="Arial"/>
                <a:ea typeface="MS PGothic"/>
                <a:cs typeface="Arial"/>
              </a:rPr>
              <a:t>Providing developers with strategic mitigation options to support the delivery of a network of bigger, better and more joined up habitat.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582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A map of a study area&#10;&#10;Description automatically generated">
            <a:extLst>
              <a:ext uri="{FF2B5EF4-FFF2-40B4-BE49-F238E27FC236}">
                <a16:creationId xmlns:a16="http://schemas.microsoft.com/office/drawing/2014/main" id="{E2B55DB1-3348-8C27-E935-D496AF345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0"/>
            <a:ext cx="9829375" cy="687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3B30EC-CD30-A77C-425F-0D5AF1BE23B8}"/>
              </a:ext>
            </a:extLst>
          </p:cNvPr>
          <p:cNvSpPr/>
          <p:nvPr/>
        </p:nvSpPr>
        <p:spPr>
          <a:xfrm>
            <a:off x="0" y="0"/>
            <a:ext cx="3635896" cy="6858000"/>
          </a:xfrm>
          <a:prstGeom prst="rect">
            <a:avLst/>
          </a:prstGeom>
          <a:solidFill>
            <a:srgbClr val="780046"/>
          </a:solidFill>
          <a:ln>
            <a:solidFill>
              <a:srgbClr val="78004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82" name="Title 1">
            <a:extLst>
              <a:ext uri="{FF2B5EF4-FFF2-40B4-BE49-F238E27FC236}">
                <a16:creationId xmlns:a16="http://schemas.microsoft.com/office/drawing/2014/main" id="{FCF56B31-C619-1389-925C-038A08BEEA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12775" y="385763"/>
            <a:ext cx="2740025" cy="589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GB" altLang="en-US" sz="2800" dirty="0"/>
              <a:t>Expanding  Strategic Approaches – Functionally Linked Land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D23F04BE-5B16-58E5-9CF2-C742D62D1D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403225"/>
            <a:ext cx="8367464" cy="674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/>
              <a:t>What is Functionally Linked Land</a:t>
            </a:r>
          </a:p>
        </p:txBody>
      </p:sp>
      <p:sp>
        <p:nvSpPr>
          <p:cNvPr id="17411" name="Text Placeholder 3">
            <a:extLst>
              <a:ext uri="{FF2B5EF4-FFF2-40B4-BE49-F238E27FC236}">
                <a16:creationId xmlns:a16="http://schemas.microsoft.com/office/drawing/2014/main" id="{E7A7304F-138D-87B7-B957-FB6F139B08CF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 bwMode="auto">
          <a:xfrm>
            <a:off x="381000" y="1154906"/>
            <a:ext cx="8367464" cy="563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Functionally Linked Land (FLL) </a:t>
            </a:r>
            <a:r>
              <a:rPr lang="en-GB" b="0" dirty="0"/>
              <a:t>is land outside the Humber Estuary SPA that provides essential resources (</a:t>
            </a:r>
            <a:r>
              <a:rPr lang="en-GB" b="0" i="1" dirty="0"/>
              <a:t>e.g., </a:t>
            </a:r>
            <a:r>
              <a:rPr lang="en-GB" b="0" dirty="0"/>
              <a:t>feeding or roosting areas) for SPA bird species.</a:t>
            </a:r>
          </a:p>
        </p:txBody>
      </p:sp>
      <p:sp>
        <p:nvSpPr>
          <p:cNvPr id="17412" name="Content Placeholder 2">
            <a:extLst>
              <a:ext uri="{FF2B5EF4-FFF2-40B4-BE49-F238E27FC236}">
                <a16:creationId xmlns:a16="http://schemas.microsoft.com/office/drawing/2014/main" id="{6DB57194-C6E3-BC59-ECF3-A30996D54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20887"/>
            <a:ext cx="3542928" cy="40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Birds rely on surrounding farmland, wetlands, and grasslands for food and safe resting sites.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These areas are critical for survival, especially at high tide or in harsh weather.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Protecting FLL helps maintain the ecological integrity of the SPA.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761C87-6ACD-3A65-47A7-19227F3CBB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807"/>
          <a:stretch>
            <a:fillRect/>
          </a:stretch>
        </p:blipFill>
        <p:spPr>
          <a:xfrm>
            <a:off x="3923928" y="2459285"/>
            <a:ext cx="4707285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3BD7F9-2B36-4E46-4D46-64B97AEF7A2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573AD-A1B5-2DF4-DEAE-0D9477628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Conservation beyond boundaries</a:t>
            </a:r>
          </a:p>
        </p:txBody>
      </p:sp>
    </p:spTree>
    <p:extLst>
      <p:ext uri="{BB962C8B-B14F-4D97-AF65-F5344CB8AC3E}">
        <p14:creationId xmlns:p14="http://schemas.microsoft.com/office/powerpoint/2010/main" val="7068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od joins one of UK's top industrial decarbonization initiatives -">
            <a:extLst>
              <a:ext uri="{FF2B5EF4-FFF2-40B4-BE49-F238E27FC236}">
                <a16:creationId xmlns:a16="http://schemas.microsoft.com/office/drawing/2014/main" id="{9F20560C-349F-C847-530D-7A55507C9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r="19077" b="-1"/>
          <a:stretch/>
        </p:blipFill>
        <p:spPr bwMode="auto">
          <a:xfrm>
            <a:off x="90488" y="68263"/>
            <a:ext cx="8963025" cy="67214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FBDC9486-B9E0-5915-F420-180D2B338F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5120558F-23C2-4A78-AFF1-A09A7DD33C8A}" type="slidenum">
              <a:rPr lang="en-GB" altLang="en-US" smtClean="0"/>
              <a:pPr>
                <a:spcAft>
                  <a:spcPts val="600"/>
                </a:spcAft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169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0"/>
    </mc:Choice>
    <mc:Fallback xmlns="">
      <p:transition spd="slow" advTm="1928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C4FEA-4C0A-AAB7-485A-15A48E610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ED150DF6-BDFE-EEBF-8ACD-E385838BC213}"/>
              </a:ext>
            </a:extLst>
          </p:cNvPr>
          <p:cNvSpPr txBox="1">
            <a:spLocks/>
          </p:cNvSpPr>
          <p:nvPr/>
        </p:nvSpPr>
        <p:spPr>
          <a:xfrm>
            <a:off x="1431132" y="2156221"/>
            <a:ext cx="6284119" cy="506016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9pPr>
          </a:lstStyle>
          <a:p>
            <a:pPr>
              <a:defRPr/>
            </a:pPr>
            <a:endParaRPr lang="en-GB" sz="1050" kern="0" dirty="0">
              <a:solidFill>
                <a:srgbClr val="1E1E1E"/>
              </a:solidFill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B23213-CDE3-A579-B59E-C1A94EA24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268" y="490264"/>
            <a:ext cx="8367464" cy="67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780046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GB" altLang="en-US" sz="3600" dirty="0"/>
              <a:t>Functionally Linked Land &amp; Development</a:t>
            </a:r>
            <a:endParaRPr lang="en-GB" altLang="en-US" sz="3600" kern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32A1974-DA8D-D7EE-D5DF-E749A9EB2E75}"/>
              </a:ext>
            </a:extLst>
          </p:cNvPr>
          <p:cNvSpPr txBox="1">
            <a:spLocks/>
          </p:cNvSpPr>
          <p:nvPr/>
        </p:nvSpPr>
        <p:spPr>
          <a:xfrm>
            <a:off x="356295" y="1478631"/>
            <a:ext cx="8379042" cy="674445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80046"/>
                </a:solidFill>
                <a:latin typeface="+mn-lt"/>
              </a:defRPr>
            </a:lvl9pPr>
          </a:lstStyle>
          <a:p>
            <a:r>
              <a:rPr lang="en-GB" i="1" kern="0" dirty="0"/>
              <a:t>Understanding FLL is key for planning and mitigating impacts from development near the SPA.</a:t>
            </a:r>
          </a:p>
        </p:txBody>
      </p:sp>
      <p:pic>
        <p:nvPicPr>
          <p:cNvPr id="1026" name="Picture 2" descr="A field with a factory in the background&#10;&#10;AI-generated content may be incorrect.">
            <a:extLst>
              <a:ext uri="{FF2B5EF4-FFF2-40B4-BE49-F238E27FC236}">
                <a16:creationId xmlns:a16="http://schemas.microsoft.com/office/drawing/2014/main" id="{C6D461BD-7667-C434-3AC5-6598634BB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38"/>
          <a:stretch>
            <a:fillRect/>
          </a:stretch>
        </p:blipFill>
        <p:spPr bwMode="auto">
          <a:xfrm>
            <a:off x="407894" y="2276872"/>
            <a:ext cx="8094337" cy="42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69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72"/>
    </mc:Choice>
    <mc:Fallback xmlns="">
      <p:transition spd="slow" advTm="95472"/>
    </mc:Fallback>
  </mc:AlternateContent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efra document" ma:contentTypeID="0x010100A5BF1C78D9F64B679A5EBDE1C6598EBC01006646CEC59E8F424393D80B8571AD75A7" ma:contentTypeVersion="20" ma:contentTypeDescription="Create a new document." ma:contentTypeScope="" ma:versionID="cba51e290aad2bde5bc9a61e617ee8b8">
  <xsd:schema xmlns:xsd="http://www.w3.org/2001/XMLSchema" xmlns:xs="http://www.w3.org/2001/XMLSchema" xmlns:p="http://schemas.microsoft.com/office/2006/metadata/properties" xmlns:ns2="662745e8-e224-48e8-a2e3-254862b8c2f5" targetNamespace="http://schemas.microsoft.com/office/2006/metadata/properties" ma:root="true" ma:fieldsID="ecd9126bbb34336422dec564a005967e" ns2:_="">
    <xsd:import namespace="662745e8-e224-48e8-a2e3-254862b8c2f5"/>
    <xsd:element name="properties">
      <xsd:complexType>
        <xsd:sequence>
          <xsd:element name="documentManagement">
            <xsd:complexType>
              <xsd:all>
                <xsd:element ref="ns2:lae2bfa7b6474897ab4a53f76ea236c7" minOccurs="0"/>
                <xsd:element ref="ns2:TaxCatchAll" minOccurs="0"/>
                <xsd:element ref="ns2:TaxCatchAllLabel" minOccurs="0"/>
                <xsd:element ref="ns2:cf401361b24e474cb011be6eb76c0e76" minOccurs="0"/>
                <xsd:element ref="ns2:n7493b4506bf40e28c373b1e51a33445" minOccurs="0"/>
                <xsd:element ref="ns2:HOMigrated" minOccurs="0"/>
                <xsd:element ref="ns2:k85d23755b3a46b5a51451cf336b2e9b" minOccurs="0"/>
                <xsd:element ref="ns2:Team" minOccurs="0"/>
                <xsd:element ref="ns2:Topic" minOccurs="0"/>
                <xsd:element ref="ns2:ddeb1fd0a9ad4436a96525d34737dc44" minOccurs="0"/>
                <xsd:element ref="ns2:fe59e9859d6a491389c5b03567f5dda5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2745e8-e224-48e8-a2e3-254862b8c2f5" elementFormDefault="qualified">
    <xsd:import namespace="http://schemas.microsoft.com/office/2006/documentManagement/types"/>
    <xsd:import namespace="http://schemas.microsoft.com/office/infopath/2007/PartnerControls"/>
    <xsd:element name="lae2bfa7b6474897ab4a53f76ea236c7" ma:index="8" ma:taxonomy="true" ma:internalName="lae2bfa7b6474897ab4a53f76ea236c7" ma:taxonomyFieldName="HOGovernmentSecurityClassification" ma:displayName="Government Security Classification" ma:readOnly="false" ma:default="66;#Official|14c80daa-741b-422c-9722-f71693c9ede4" ma:fieldId="{5ae2bfa7-b647-4897-ab4a-53f76ea236c7}" ma:sspId="d1117845-93f6-4da3-abaa-fcb4fa669c78" ma:termSetId="56209604-fc17-4ace-9b7b-f45f0f17d50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76b24d0b-c53e-48de-a3f2-b4883519ff47}" ma:internalName="TaxCatchAll" ma:showField="CatchAllData" ma:web="d14a1eca-2f17-49da-b5ea-23e14f805c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76b24d0b-c53e-48de-a3f2-b4883519ff47}" ma:internalName="TaxCatchAllLabel" ma:readOnly="true" ma:showField="CatchAllDataLabel" ma:web="d14a1eca-2f17-49da-b5ea-23e14f805c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f401361b24e474cb011be6eb76c0e76" ma:index="12" ma:taxonomy="true" ma:internalName="cf401361b24e474cb011be6eb76c0e76" ma:taxonomyFieldName="HOCopyrightLevel" ma:displayName="Copyright level" ma:readOnly="false" ma:default="67;#Crown|69589897-2828-4761-976e-717fd8e631c9" ma:fieldId="{cf401361-b24e-474c-b011-be6eb76c0e76}" ma:sspId="d1117845-93f6-4da3-abaa-fcb4fa669c78" ma:termSetId="bdd694c6-7266-48f2-93d6-d15992cd203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7493b4506bf40e28c373b1e51a33445" ma:index="14" nillable="true" ma:taxonomy="true" ma:internalName="n7493b4506bf40e28c373b1e51a33445" ma:taxonomyFieldName="HOSiteType" ma:displayName="Site type" ma:fieldId="{77493b45-06bf-40e2-8c37-3b1e51a33445}" ma:sspId="d1117845-93f6-4da3-abaa-fcb4fa669c78" ma:termSetId="4518b03a-1a05-49af-8bf2-e5548589f21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OMigrated" ma:index="16" nillable="true" ma:displayName="Migrated" ma:default="0" ma:internalName="HOMigrated">
      <xsd:simpleType>
        <xsd:restriction base="dms:Boolean"/>
      </xsd:simpleType>
    </xsd:element>
    <xsd:element name="k85d23755b3a46b5a51451cf336b2e9b" ma:index="17" nillable="true" ma:taxonomy="true" ma:internalName="k85d23755b3a46b5a51451cf336b2e9b" ma:taxonomyFieldName="InformationType" ma:displayName="Information Type" ma:fieldId="{485d2375-5b3a-46b5-a514-51cf336b2e9b}" ma:sspId="d1117845-93f6-4da3-abaa-fcb4fa669c78" ma:termSetId="75cb3767-2327-4339-b999-281b3f58ac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eam" ma:index="19" nillable="true" ma:displayName="Team" ma:internalName="Team" ma:readOnly="false">
      <xsd:simpleType>
        <xsd:restriction base="dms:Text"/>
      </xsd:simpleType>
    </xsd:element>
    <xsd:element name="Topic" ma:index="20" nillable="true" ma:displayName="Topic" ma:internalName="Topic0" ma:readOnly="false">
      <xsd:simpleType>
        <xsd:restriction base="dms:Text"/>
      </xsd:simpleType>
    </xsd:element>
    <xsd:element name="ddeb1fd0a9ad4436a96525d34737dc44" ma:index="21" nillable="true" ma:taxonomy="true" ma:internalName="ddeb1fd0a9ad4436a96525d34737dc44" ma:taxonomyFieldName="Distribution" ma:displayName="Distribution" ma:readOnly="false" ma:fieldId="{ddeb1fd0-a9ad-4436-a965-25d34737dc44}" ma:sspId="d1117845-93f6-4da3-abaa-fcb4fa669c78" ma:termSetId="9c8b5dbf-8bad-46e4-8055-6e01c16178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e59e9859d6a491389c5b03567f5dda5" ma:index="23" nillable="true" ma:taxonomy="true" ma:internalName="fe59e9859d6a491389c5b03567f5dda5" ma:taxonomyFieldName="OrganisationalUnit" ma:displayName="Organisational Unit" ma:readOnly="false" ma:fieldId="{fe59e985-9d6a-4913-89c5-b03567f5dda5}" ma:sspId="d1117845-93f6-4da3-abaa-fcb4fa669c78" ma:termSetId="55eb802e-fbca-455b-a7d2-d5919d4ea3d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e2bfa7b6474897ab4a53f76ea236c7 xmlns="662745e8-e224-48e8-a2e3-254862b8c2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Official</TermName>
          <TermId xmlns="http://schemas.microsoft.com/office/infopath/2007/PartnerControls">14c80daa-741b-422c-9722-f71693c9ede4</TermId>
        </TermInfo>
      </Terms>
    </lae2bfa7b6474897ab4a53f76ea236c7>
    <ddeb1fd0a9ad4436a96525d34737dc44 xmlns="662745e8-e224-48e8-a2e3-254862b8c2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 Core Defra</TermName>
          <TermId xmlns="http://schemas.microsoft.com/office/infopath/2007/PartnerControls">836ac8df-3ab9-4c95-a1f0-07f825804935</TermId>
        </TermInfo>
      </Terms>
    </ddeb1fd0a9ad4436a96525d34737dc44>
    <fe59e9859d6a491389c5b03567f5dda5 xmlns="662745e8-e224-48e8-a2e3-254862b8c2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Core Defra</TermName>
          <TermId xmlns="http://schemas.microsoft.com/office/infopath/2007/PartnerControls">026223dd-2e56-4615-868d-7c5bfd566810</TermId>
        </TermInfo>
      </Terms>
    </fe59e9859d6a491389c5b03567f5dda5>
    <TaxCatchAll xmlns="662745e8-e224-48e8-a2e3-254862b8c2f5">
      <Value>80</Value>
      <Value>67</Value>
      <Value>66</Value>
      <Value>81</Value>
      <Value>84</Value>
    </TaxCatchAll>
    <n7493b4506bf40e28c373b1e51a33445 xmlns="662745e8-e224-48e8-a2e3-254862b8c2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Team</TermName>
          <TermId xmlns="http://schemas.microsoft.com/office/infopath/2007/PartnerControls">ff0485df-0575-416f-802f-e999165821b7</TermId>
        </TermInfo>
      </Terms>
    </n7493b4506bf40e28c373b1e51a33445>
    <cf401361b24e474cb011be6eb76c0e76 xmlns="662745e8-e224-48e8-a2e3-254862b8c2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Crown</TermName>
          <TermId xmlns="http://schemas.microsoft.com/office/infopath/2007/PartnerControls">69589897-2828-4761-976e-717fd8e631c9</TermId>
        </TermInfo>
      </Terms>
    </cf401361b24e474cb011be6eb76c0e76>
    <k85d23755b3a46b5a51451cf336b2e9b xmlns="662745e8-e224-48e8-a2e3-254862b8c2f5">
      <Terms xmlns="http://schemas.microsoft.com/office/infopath/2007/PartnerControls"/>
    </k85d23755b3a46b5a51451cf336b2e9b>
    <Topic xmlns="662745e8-e224-48e8-a2e3-254862b8c2f5" xsi:nil="true"/>
    <HOMigrated xmlns="662745e8-e224-48e8-a2e3-254862b8c2f5">false</HOMigrated>
    <Team xmlns="662745e8-e224-48e8-a2e3-254862b8c2f5" xsi:nil="true"/>
  </documentManagement>
</p:properties>
</file>

<file path=customXml/item4.xml><?xml version="1.0" encoding="utf-8"?>
<?mso-contentType ?>
<SharedContentType xmlns="Microsoft.SharePoint.Taxonomy.ContentTypeSync" SourceId="d1117845-93f6-4da3-abaa-fcb4fa669c78" ContentTypeId="0x010100A5BF1C78D9F64B679A5EBDE1C6598EBC01" PreviousValue="false"/>
</file>

<file path=customXml/item5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0B388933-2472-4DA4-8DE7-96B5FE9F0E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799E76-C8D4-4C2C-B7DE-6D43940F6F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2745e8-e224-48e8-a2e3-254862b8c2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513BAC-22E6-4BA3-8463-705A4DA4D285}">
  <ds:schemaRefs>
    <ds:schemaRef ds:uri="http://schemas.microsoft.com/office/2006/metadata/properties"/>
    <ds:schemaRef ds:uri="http://schemas.microsoft.com/office/infopath/2007/PartnerControls"/>
    <ds:schemaRef ds:uri="662745e8-e224-48e8-a2e3-254862b8c2f5"/>
  </ds:schemaRefs>
</ds:datastoreItem>
</file>

<file path=customXml/itemProps4.xml><?xml version="1.0" encoding="utf-8"?>
<ds:datastoreItem xmlns:ds="http://schemas.openxmlformats.org/officeDocument/2006/customXml" ds:itemID="{2274191F-CFCD-41F0-A82A-6FB83BAA1929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B7DCD814-AB61-4630-B281-59DDF2AA2B5D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621</Words>
  <Application>Microsoft Office PowerPoint</Application>
  <PresentationFormat>Letter Paper (8.5x11 in)</PresentationFormat>
  <Paragraphs>93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MS PGothic</vt:lpstr>
      <vt:lpstr>Arial</vt:lpstr>
      <vt:lpstr>Times New Roman</vt:lpstr>
      <vt:lpstr>Verdana</vt:lpstr>
      <vt:lpstr>Custom Design</vt:lpstr>
      <vt:lpstr>Working Strategically on the Humber </vt:lpstr>
      <vt:lpstr>Why the Humber Needs Strategic Action</vt:lpstr>
      <vt:lpstr>Natural England’s Strategic Shift</vt:lpstr>
      <vt:lpstr>Strategic Mitigation across the Humber</vt:lpstr>
      <vt:lpstr>Expanding  Strategic Approaches – Functionally Linked Land </vt:lpstr>
      <vt:lpstr>What is Functionally Linked Land</vt:lpstr>
      <vt:lpstr>Conservation beyond boundaries</vt:lpstr>
      <vt:lpstr>PowerPoint Presentation</vt:lpstr>
      <vt:lpstr>PowerPoint Presentation</vt:lpstr>
      <vt:lpstr>Strategic Ambition for FLL</vt:lpstr>
      <vt:lpstr>Partnerships Driving FLL Research</vt:lpstr>
      <vt:lpstr>PowerPoint Presentation</vt:lpstr>
      <vt:lpstr>Governance Model for the Humber</vt:lpstr>
      <vt:lpstr>Can the current system support strategic delivery?</vt:lpstr>
      <vt:lpstr>PowerPoint Presentation</vt:lpstr>
      <vt:lpstr>Next Steps</vt:lpstr>
      <vt:lpstr>Final Reflections</vt:lpstr>
    </vt:vector>
  </TitlesOfParts>
  <Company>Natural England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England standard PowerPoint template</dc:title>
  <dc:subject>Natural England standard PowerPoint template</dc:subject>
  <dc:creator>Natural England</dc:creator>
  <cp:lastModifiedBy>Claire Argent</cp:lastModifiedBy>
  <cp:revision>101</cp:revision>
  <cp:lastPrinted>2009-01-06T13:43:14Z</cp:lastPrinted>
  <dcterms:created xsi:type="dcterms:W3CDTF">2006-09-25T14:07:10Z</dcterms:created>
  <dcterms:modified xsi:type="dcterms:W3CDTF">2025-11-11T12:59:12Z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NE Template</vt:lpwstr>
  </property>
  <property fmtid="{D5CDD505-2E9C-101B-9397-08002B2CF9AE}" pid="3" name="ContentTypeId">
    <vt:lpwstr>0x010100A5BF1C78D9F64B679A5EBDE1C6598EBC01006646CEC59E8F424393D80B8571AD75A7</vt:lpwstr>
  </property>
  <property fmtid="{D5CDD505-2E9C-101B-9397-08002B2CF9AE}" pid="4" name="NE subject and keywords">
    <vt:lpwstr/>
  </property>
  <property fmtid="{D5CDD505-2E9C-101B-9397-08002B2CF9AE}" pid="5" name="Template topic">
    <vt:lpwstr>5</vt:lpwstr>
  </property>
  <property fmtid="{D5CDD505-2E9C-101B-9397-08002B2CF9AE}" pid="6" name="Document description">
    <vt:lpwstr/>
  </property>
  <property fmtid="{D5CDD505-2E9C-101B-9397-08002B2CF9AE}" pid="7" name="_Publisher">
    <vt:lpwstr>Natural England</vt:lpwstr>
  </property>
  <property fmtid="{D5CDD505-2E9C-101B-9397-08002B2CF9AE}" pid="8" name="Guidance Url">
    <vt:lpwstr/>
  </property>
  <property fmtid="{D5CDD505-2E9C-101B-9397-08002B2CF9AE}" pid="9" name="Form Number">
    <vt:lpwstr/>
  </property>
  <property fmtid="{D5CDD505-2E9C-101B-9397-08002B2CF9AE}" pid="10" name="Popular form">
    <vt:lpwstr>1</vt:lpwstr>
  </property>
  <property fmtid="{D5CDD505-2E9C-101B-9397-08002B2CF9AE}" pid="11" name="Date of content">
    <vt:lpwstr>2019-09-03T00:00:00Z</vt:lpwstr>
  </property>
  <property fmtid="{D5CDD505-2E9C-101B-9397-08002B2CF9AE}" pid="12" name="Creator">
    <vt:lpwstr/>
  </property>
  <property fmtid="{D5CDD505-2E9C-101B-9397-08002B2CF9AE}" pid="13" name="lae2bfa7b6474897ab4a53f76ea236c7">
    <vt:lpwstr>Official|14c80daa-741b-422c-9722-f71693c9ede4</vt:lpwstr>
  </property>
  <property fmtid="{D5CDD505-2E9C-101B-9397-08002B2CF9AE}" pid="14" name="cf401361b24e474cb011be6eb76c0e76">
    <vt:lpwstr>Crown|69589897-2828-4761-976e-717fd8e631c9</vt:lpwstr>
  </property>
  <property fmtid="{D5CDD505-2E9C-101B-9397-08002B2CF9AE}" pid="15" name="ddeb1fd0a9ad4436a96525d34737dc44">
    <vt:lpwstr>Internal Core Defra|836ac8df-3ab9-4c95-a1f0-07f825804935</vt:lpwstr>
  </property>
  <property fmtid="{D5CDD505-2E9C-101B-9397-08002B2CF9AE}" pid="16" name="fe59e9859d6a491389c5b03567f5dda5">
    <vt:lpwstr>Core Defra|026223dd-2e56-4615-868d-7c5bfd566810</vt:lpwstr>
  </property>
  <property fmtid="{D5CDD505-2E9C-101B-9397-08002B2CF9AE}" pid="17" name="TaxCatchAll">
    <vt:lpwstr>10;#Team;#9;#Internal Core Defra;#8;#Core Defra;#7;#Crown;#6;#Official</vt:lpwstr>
  </property>
  <property fmtid="{D5CDD505-2E9C-101B-9397-08002B2CF9AE}" pid="18" name="n7493b4506bf40e28c373b1e51a33445">
    <vt:lpwstr>Team|ff0485df-0575-416f-802f-e999165821b7</vt:lpwstr>
  </property>
  <property fmtid="{D5CDD505-2E9C-101B-9397-08002B2CF9AE}" pid="19" name="HOSiteType">
    <vt:lpwstr>81;#Team|ff0485df-0575-416f-802f-e999165821b7</vt:lpwstr>
  </property>
  <property fmtid="{D5CDD505-2E9C-101B-9397-08002B2CF9AE}" pid="20" name="Distribution">
    <vt:lpwstr>84;#Internal Core Defra|836ac8df-3ab9-4c95-a1f0-07f825804935</vt:lpwstr>
  </property>
  <property fmtid="{D5CDD505-2E9C-101B-9397-08002B2CF9AE}" pid="21" name="OrganisationalUnit">
    <vt:lpwstr>80;#Core Defra|026223dd-2e56-4615-868d-7c5bfd566810</vt:lpwstr>
  </property>
  <property fmtid="{D5CDD505-2E9C-101B-9397-08002B2CF9AE}" pid="22" name="HOCopyrightLevel">
    <vt:lpwstr>67;#Crown|69589897-2828-4761-976e-717fd8e631c9</vt:lpwstr>
  </property>
  <property fmtid="{D5CDD505-2E9C-101B-9397-08002B2CF9AE}" pid="23" name="HOGovernmentSecurityClassification">
    <vt:lpwstr>66;#Official|14c80daa-741b-422c-9722-f71693c9ede4</vt:lpwstr>
  </property>
</Properties>
</file>