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74" r:id="rId5"/>
    <p:sldId id="282" r:id="rId6"/>
    <p:sldId id="277" r:id="rId7"/>
    <p:sldId id="290" r:id="rId8"/>
    <p:sldId id="289" r:id="rId9"/>
    <p:sldId id="295" r:id="rId10"/>
    <p:sldId id="288" r:id="rId11"/>
    <p:sldId id="291" r:id="rId12"/>
    <p:sldId id="292" r:id="rId13"/>
    <p:sldId id="29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96"/>
    <a:srgbClr val="CDD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A77F-8DC5-4709-8F24-51978ACD651D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C381F-421B-44A2-A8BD-7B62D1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856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A77F-8DC5-4709-8F24-51978ACD651D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C381F-421B-44A2-A8BD-7B62D1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8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A77F-8DC5-4709-8F24-51978ACD651D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C381F-421B-44A2-A8BD-7B62D1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034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A77F-8DC5-4709-8F24-51978ACD651D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C381F-421B-44A2-A8BD-7B62D1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47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A77F-8DC5-4709-8F24-51978ACD651D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C381F-421B-44A2-A8BD-7B62D1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056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A77F-8DC5-4709-8F24-51978ACD651D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C381F-421B-44A2-A8BD-7B62D1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64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A77F-8DC5-4709-8F24-51978ACD651D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C381F-421B-44A2-A8BD-7B62D1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05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A77F-8DC5-4709-8F24-51978ACD651D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C381F-421B-44A2-A8BD-7B62D1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39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A77F-8DC5-4709-8F24-51978ACD651D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C381F-421B-44A2-A8BD-7B62D1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740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A77F-8DC5-4709-8F24-51978ACD651D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C381F-421B-44A2-A8BD-7B62D1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57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A77F-8DC5-4709-8F24-51978ACD651D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C381F-421B-44A2-A8BD-7B62D1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66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FA77F-8DC5-4709-8F24-51978ACD651D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C381F-421B-44A2-A8BD-7B62D1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87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8DC939-3F4F-46AB-B24B-EF4D558DD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3050"/>
            <a:ext cx="12191238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99171" y="4005104"/>
            <a:ext cx="2206305" cy="64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  <a:highlight>
                <a:srgbClr val="00808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EB386B-E3DA-E05B-AF13-A43E0D8FAA42}"/>
              </a:ext>
            </a:extLst>
          </p:cNvPr>
          <p:cNvSpPr txBox="1"/>
          <p:nvPr/>
        </p:nvSpPr>
        <p:spPr>
          <a:xfrm>
            <a:off x="1052946" y="2095829"/>
            <a:ext cx="100861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chemeClr val="bg1"/>
                </a:solidFill>
                <a:latin typeface="Adelle Rg" panose="02000503060000020004" pitchFamily="50" charset="0"/>
              </a:rPr>
              <a:t>From Quarry to nature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6EADA-4F31-09D2-0430-FFD14F3A9F93}"/>
              </a:ext>
            </a:extLst>
          </p:cNvPr>
          <p:cNvSpPr txBox="1"/>
          <p:nvPr/>
        </p:nvSpPr>
        <p:spPr>
          <a:xfrm>
            <a:off x="1052946" y="3162636"/>
            <a:ext cx="10086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Adelle Rg" panose="02000503060000020004" pitchFamily="50" charset="0"/>
              </a:rPr>
              <a:t>North Cave Wetlands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B916E5-497D-FFCF-1667-D20505ADCC4C}"/>
              </a:ext>
            </a:extLst>
          </p:cNvPr>
          <p:cNvSpPr txBox="1"/>
          <p:nvPr/>
        </p:nvSpPr>
        <p:spPr>
          <a:xfrm>
            <a:off x="1052945" y="4270632"/>
            <a:ext cx="100861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Adelle Rg" panose="02000503060000020004" pitchFamily="50" charset="0"/>
              </a:rPr>
              <a:t>Tony Martin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87B0F-8A7A-A7DC-3DF9-11EAFCFFA53D}"/>
              </a:ext>
            </a:extLst>
          </p:cNvPr>
          <p:cNvSpPr txBox="1"/>
          <p:nvPr/>
        </p:nvSpPr>
        <p:spPr>
          <a:xfrm>
            <a:off x="1052945" y="5042798"/>
            <a:ext cx="1008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Adelle Rg" panose="02000503060000020004" pitchFamily="50" charset="0"/>
              </a:rPr>
              <a:t>YWT Nature Reserves Manager</a:t>
            </a:r>
          </a:p>
        </p:txBody>
      </p:sp>
    </p:spTree>
    <p:extLst>
      <p:ext uri="{BB962C8B-B14F-4D97-AF65-F5344CB8AC3E}">
        <p14:creationId xmlns:p14="http://schemas.microsoft.com/office/powerpoint/2010/main" val="2334150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CAF40-08B0-E6FC-6F1B-E535E21B7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9E35A7-4810-4D79-F94E-1A9326CD2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" y="0"/>
            <a:ext cx="12151359" cy="7745551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57BA68CC-81E4-BD3B-59BD-95446AA0C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388" y="290945"/>
            <a:ext cx="2037004" cy="6754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B47469-B1CD-E57A-373E-95087EAC6AA4}"/>
              </a:ext>
            </a:extLst>
          </p:cNvPr>
          <p:cNvSpPr txBox="1"/>
          <p:nvPr/>
        </p:nvSpPr>
        <p:spPr>
          <a:xfrm>
            <a:off x="5222240" y="781689"/>
            <a:ext cx="12171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West Holm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90D1D0-9CDB-0E44-D5AB-D6CDE6998CFA}"/>
              </a:ext>
            </a:extLst>
          </p:cNvPr>
          <p:cNvSpPr txBox="1"/>
          <p:nvPr/>
        </p:nvSpPr>
        <p:spPr>
          <a:xfrm>
            <a:off x="3516086" y="1534886"/>
            <a:ext cx="56494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SH Plant completed the restoration of West and East Holm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5D72E4-8E8A-EDF1-E780-CFD1CE122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318" y="181875"/>
            <a:ext cx="2416111" cy="15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05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F6A36-BBB4-A356-33A5-5E0839B2C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3833E0-C48C-53A9-FC0B-14C2FFFFB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5" y="0"/>
            <a:ext cx="12192956" cy="6858000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A7C88F58-3876-AE3C-3EBF-2A06B2AAE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388" y="290945"/>
            <a:ext cx="2037004" cy="6754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F7C9F0-0AD4-8822-9F0C-0BA3A324328B}"/>
              </a:ext>
            </a:extLst>
          </p:cNvPr>
          <p:cNvSpPr txBox="1"/>
          <p:nvPr/>
        </p:nvSpPr>
        <p:spPr>
          <a:xfrm>
            <a:off x="4971497" y="443984"/>
            <a:ext cx="11240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East Holm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563F0C-0B9D-C871-D70F-D8B1D64E2AE6}"/>
              </a:ext>
            </a:extLst>
          </p:cNvPr>
          <p:cNvSpPr txBox="1"/>
          <p:nvPr/>
        </p:nvSpPr>
        <p:spPr>
          <a:xfrm>
            <a:off x="4000334" y="1072634"/>
            <a:ext cx="30663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Restoration completed in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CF4B-1B8F-1D7B-3E66-8C11565BB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7791" y="181875"/>
            <a:ext cx="2416111" cy="15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35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7A5EA-2224-077D-3E96-06582492B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pond&#10;&#10;AI-generated content may be incorrect.">
            <a:extLst>
              <a:ext uri="{FF2B5EF4-FFF2-40B4-BE49-F238E27FC236}">
                <a16:creationId xmlns:a16="http://schemas.microsoft.com/office/drawing/2014/main" id="{27F15268-14C1-AD90-A1A1-3304164D9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8" y="33536"/>
            <a:ext cx="10366692" cy="6824464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757ED62A-5A65-9541-671E-B8FF85D63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388" y="290945"/>
            <a:ext cx="2037004" cy="67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616514-2007-D386-682B-4567E7A83D33}"/>
              </a:ext>
            </a:extLst>
          </p:cNvPr>
          <p:cNvSpPr txBox="1"/>
          <p:nvPr/>
        </p:nvSpPr>
        <p:spPr>
          <a:xfrm>
            <a:off x="1410769" y="1115440"/>
            <a:ext cx="71325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YWT working with Breedon on design and restoration of the SW extension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2DE3E-BFAE-187C-9C4C-0A7B8C63AC40}"/>
              </a:ext>
            </a:extLst>
          </p:cNvPr>
          <p:cNvSpPr txBox="1"/>
          <p:nvPr/>
        </p:nvSpPr>
        <p:spPr>
          <a:xfrm>
            <a:off x="992425" y="1633857"/>
            <a:ext cx="77985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Some alterations required due to a new land acquisition and planning application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5E81E-14ED-648F-9092-DB303EFE7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926" y="330961"/>
            <a:ext cx="2416111" cy="15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59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9FAC7-9B73-4686-405E-EA38BA6AD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AD22FDA-E930-CE20-FBCF-1D8904059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61"/>
            <a:ext cx="12207705" cy="7119861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C13C83FD-F3DE-058C-C4B8-1B2B524CC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388" y="290945"/>
            <a:ext cx="2037004" cy="6754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864D90-CB9A-A545-6A9C-E4EA3ADF2F7A}"/>
              </a:ext>
            </a:extLst>
          </p:cNvPr>
          <p:cNvSpPr txBox="1"/>
          <p:nvPr/>
        </p:nvSpPr>
        <p:spPr>
          <a:xfrm>
            <a:off x="3000085" y="464550"/>
            <a:ext cx="620753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/>
              <a:t>The future aspirations for North Cave Wetlands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FD11E2-D479-E78F-BC08-C8AA6E36F57A}"/>
              </a:ext>
            </a:extLst>
          </p:cNvPr>
          <p:cNvSpPr txBox="1"/>
          <p:nvPr/>
        </p:nvSpPr>
        <p:spPr>
          <a:xfrm>
            <a:off x="723293" y="1307755"/>
            <a:ext cx="43393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New planning application by Breedon Group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120FC1-3A41-6BEB-B514-16B68EA1CCCA}"/>
              </a:ext>
            </a:extLst>
          </p:cNvPr>
          <p:cNvSpPr txBox="1"/>
          <p:nvPr/>
        </p:nvSpPr>
        <p:spPr>
          <a:xfrm>
            <a:off x="723293" y="1978502"/>
            <a:ext cx="36255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Linking habitats on a landscape scale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19097-42A2-0D6A-8BA1-F003E52A2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926" y="181875"/>
            <a:ext cx="2416111" cy="15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61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D7F5E-F3E0-8D84-0252-D279A35F2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A8C784-6B55-0875-03A2-1D24592F7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3050"/>
            <a:ext cx="121912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01D2B8-E088-09B3-7B32-75C22E84C63B}"/>
              </a:ext>
            </a:extLst>
          </p:cNvPr>
          <p:cNvSpPr txBox="1"/>
          <p:nvPr/>
        </p:nvSpPr>
        <p:spPr>
          <a:xfrm>
            <a:off x="4030299" y="3608215"/>
            <a:ext cx="30390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               Tony Martin</a:t>
            </a:r>
          </a:p>
          <a:p>
            <a:endParaRPr lang="en-GB" dirty="0"/>
          </a:p>
          <a:p>
            <a:r>
              <a:rPr lang="en-GB" dirty="0"/>
              <a:t>Nature reserves manager YWT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CB61B-CD20-ABF4-2CAA-F6F77C64A054}"/>
              </a:ext>
            </a:extLst>
          </p:cNvPr>
          <p:cNvSpPr txBox="1"/>
          <p:nvPr/>
        </p:nvSpPr>
        <p:spPr>
          <a:xfrm>
            <a:off x="3332480" y="2479040"/>
            <a:ext cx="4434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Thank you for listening</a:t>
            </a:r>
          </a:p>
        </p:txBody>
      </p:sp>
    </p:spTree>
    <p:extLst>
      <p:ext uri="{BB962C8B-B14F-4D97-AF65-F5344CB8AC3E}">
        <p14:creationId xmlns:p14="http://schemas.microsoft.com/office/powerpoint/2010/main" val="1086113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mall pond surrounded by grass and trees&#10;&#10;AI-generated content may be incorrect.">
            <a:extLst>
              <a:ext uri="{FF2B5EF4-FFF2-40B4-BE49-F238E27FC236}">
                <a16:creationId xmlns:a16="http://schemas.microsoft.com/office/drawing/2014/main" id="{88F3541A-A01C-73EF-D465-B80B02374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32" y="0"/>
            <a:ext cx="12386632" cy="7468985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GB" dirty="0"/>
            </a:br>
            <a:br>
              <a:rPr lang="en-GB" dirty="0"/>
            </a:br>
            <a:r>
              <a:rPr lang="en-GB" sz="3200" dirty="0">
                <a:latin typeface="Adelle Rg" panose="02000503060000020004" pitchFamily="50" charset="0"/>
              </a:rPr>
              <a:t>Reserve history</a:t>
            </a:r>
            <a:br>
              <a:rPr lang="en-GB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</a:rPr>
            </a:br>
            <a:endParaRPr lang="en-GB" sz="3200" dirty="0">
              <a:latin typeface="Calibri" panose="020F0502020204030204" pitchFamily="34" charset="0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D0A38BC5-6877-4BE4-A6B8-BFAB3058F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388" y="290945"/>
            <a:ext cx="2037004" cy="6754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5E7D18-0155-E0B5-E2E9-377733899A2B}"/>
              </a:ext>
            </a:extLst>
          </p:cNvPr>
          <p:cNvSpPr txBox="1"/>
          <p:nvPr/>
        </p:nvSpPr>
        <p:spPr>
          <a:xfrm>
            <a:off x="433388" y="2072640"/>
            <a:ext cx="64697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Sand and gravel extraction by Humberside Aggregates 1990 to 1998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17F394-EFC3-6A04-D246-0A7A28C0631E}"/>
              </a:ext>
            </a:extLst>
          </p:cNvPr>
          <p:cNvSpPr txBox="1"/>
          <p:nvPr/>
        </p:nvSpPr>
        <p:spPr>
          <a:xfrm>
            <a:off x="433388" y="2492081"/>
            <a:ext cx="20849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Planning application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62A6F-2C27-519F-1FEF-0E1EAA27E8B4}"/>
              </a:ext>
            </a:extLst>
          </p:cNvPr>
          <p:cNvSpPr txBox="1"/>
          <p:nvPr/>
        </p:nvSpPr>
        <p:spPr>
          <a:xfrm>
            <a:off x="433388" y="2964104"/>
            <a:ext cx="39481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Freehold of reserve by YWT in Nov 2000</a:t>
            </a:r>
          </a:p>
        </p:txBody>
      </p:sp>
    </p:spTree>
    <p:extLst>
      <p:ext uri="{BB962C8B-B14F-4D97-AF65-F5344CB8AC3E}">
        <p14:creationId xmlns:p14="http://schemas.microsoft.com/office/powerpoint/2010/main" val="3216043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CAFA155-52F7-58BD-54DE-2BB14686D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38" y="-857250"/>
            <a:ext cx="13406438" cy="882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40E38F78-29EF-4C57-8DA5-87F112F48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46772" y="174168"/>
            <a:ext cx="2037004" cy="6754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AC8551-5EDB-B3B8-E63F-4D735428E987}"/>
              </a:ext>
            </a:extLst>
          </p:cNvPr>
          <p:cNvSpPr txBox="1"/>
          <p:nvPr/>
        </p:nvSpPr>
        <p:spPr>
          <a:xfrm>
            <a:off x="2807112" y="2114550"/>
            <a:ext cx="1409288" cy="33855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Reedbed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600" dirty="0">
                <a:latin typeface="+mn-lt"/>
              </a:rPr>
              <a:t>lake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937FF0-E8FC-69BC-8C3E-EC4569464598}"/>
              </a:ext>
            </a:extLst>
          </p:cNvPr>
          <p:cNvSpPr txBox="1"/>
          <p:nvPr/>
        </p:nvSpPr>
        <p:spPr>
          <a:xfrm>
            <a:off x="5488781" y="2453104"/>
            <a:ext cx="1219518" cy="33855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Island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600" dirty="0">
                <a:latin typeface="+mn-lt"/>
              </a:rPr>
              <a:t>lake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DBDED2-F391-72BA-163F-14162C6B6369}"/>
              </a:ext>
            </a:extLst>
          </p:cNvPr>
          <p:cNvSpPr txBox="1"/>
          <p:nvPr/>
        </p:nvSpPr>
        <p:spPr>
          <a:xfrm>
            <a:off x="6268915" y="4808200"/>
            <a:ext cx="1155766" cy="33855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</a:rPr>
              <a:t>Village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600" dirty="0">
                <a:latin typeface="+mn-lt"/>
              </a:rPr>
              <a:t>Lake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57066E-AEF5-5840-279D-7FBEF6D167FD}"/>
              </a:ext>
            </a:extLst>
          </p:cNvPr>
          <p:cNvSpPr txBox="1"/>
          <p:nvPr/>
        </p:nvSpPr>
        <p:spPr>
          <a:xfrm>
            <a:off x="1350184" y="2905937"/>
            <a:ext cx="863441" cy="33855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  <a:latin typeface="+mn-lt"/>
              </a:rPr>
              <a:t>Far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Lake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50099D-A32E-7AB9-1525-CCFCA093B77C}"/>
              </a:ext>
            </a:extLst>
          </p:cNvPr>
          <p:cNvSpPr txBox="1"/>
          <p:nvPr/>
        </p:nvSpPr>
        <p:spPr>
          <a:xfrm>
            <a:off x="3511756" y="4808200"/>
            <a:ext cx="1155766" cy="33855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Main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600" dirty="0">
                <a:latin typeface="+mn-lt"/>
              </a:rPr>
              <a:t>Lake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0BC8C8-F96E-465A-2006-550D6D8C77BC}"/>
              </a:ext>
            </a:extLst>
          </p:cNvPr>
          <p:cNvSpPr txBox="1"/>
          <p:nvPr/>
        </p:nvSpPr>
        <p:spPr>
          <a:xfrm>
            <a:off x="1827085" y="4858969"/>
            <a:ext cx="990784" cy="33855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</a:rPr>
              <a:t>Carp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600" dirty="0">
                <a:latin typeface="+mn-lt"/>
              </a:rPr>
              <a:t>Lake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FC0B6E-7CA2-E411-02F9-6B1B60BB124E}"/>
              </a:ext>
            </a:extLst>
          </p:cNvPr>
          <p:cNvSpPr txBox="1"/>
          <p:nvPr/>
        </p:nvSpPr>
        <p:spPr>
          <a:xfrm>
            <a:off x="2807112" y="1091867"/>
            <a:ext cx="30398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96 acre/ 39 ha original reserve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30680-2EC9-BC5D-8A84-7CE5C3DA2AD8}"/>
              </a:ext>
            </a:extLst>
          </p:cNvPr>
          <p:cNvSpPr txBox="1"/>
          <p:nvPr/>
        </p:nvSpPr>
        <p:spPr>
          <a:xfrm>
            <a:off x="2322477" y="327207"/>
            <a:ext cx="45204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YWT inherited 6 large, deep, water filled holes</a:t>
            </a:r>
          </a:p>
        </p:txBody>
      </p:sp>
    </p:spTree>
    <p:extLst>
      <p:ext uri="{BB962C8B-B14F-4D97-AF65-F5344CB8AC3E}">
        <p14:creationId xmlns:p14="http://schemas.microsoft.com/office/powerpoint/2010/main" val="1364175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2A5D5-DEAE-5920-0661-7AF213EEA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074E6A-5817-D38B-F044-349FAEE43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10" y="187520"/>
            <a:ext cx="11424322" cy="3375232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38FF313C-EE58-728E-7B62-6F068CE64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44748" y="187520"/>
            <a:ext cx="2037004" cy="67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347A20-64E9-726A-BCAA-C6037D8A8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10" y="3429000"/>
            <a:ext cx="11424322" cy="33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6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92157-5BFC-F098-9DA0-DF91F89AC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CE29CB14-0AA8-4E4D-A107-C5F8C0CD50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934660"/>
              </p:ext>
            </p:extLst>
          </p:nvPr>
        </p:nvGraphicFramePr>
        <p:xfrm>
          <a:off x="0" y="-121920"/>
          <a:ext cx="12069371" cy="846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4224" imgH="8019837" progId="AcroExch.Document.7">
                  <p:embed/>
                </p:oleObj>
              </mc:Choice>
              <mc:Fallback>
                <p:oleObj name="Acrobat Document" r:id="rId2" imgW="11344224" imgH="8019837" progId="AcroExch.Document.7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21920"/>
                        <a:ext cx="12069371" cy="84633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4">
            <a:extLst>
              <a:ext uri="{FF2B5EF4-FFF2-40B4-BE49-F238E27FC236}">
                <a16:creationId xmlns:a16="http://schemas.microsoft.com/office/drawing/2014/main" id="{289B6743-BB9D-1B8B-EA92-E0555E481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388" y="290945"/>
            <a:ext cx="2037004" cy="6754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C2F8A-B818-14BF-DEA5-81D84810520F}"/>
              </a:ext>
            </a:extLst>
          </p:cNvPr>
          <p:cNvCxnSpPr>
            <a:cxnSpLocks/>
          </p:cNvCxnSpPr>
          <p:nvPr/>
        </p:nvCxnSpPr>
        <p:spPr>
          <a:xfrm>
            <a:off x="2580640" y="1899920"/>
            <a:ext cx="289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E91868-9D6F-3A23-7BAC-459B68A0207E}"/>
              </a:ext>
            </a:extLst>
          </p:cNvPr>
          <p:cNvCxnSpPr/>
          <p:nvPr/>
        </p:nvCxnSpPr>
        <p:spPr>
          <a:xfrm flipH="1">
            <a:off x="4673600" y="1899920"/>
            <a:ext cx="802640" cy="12496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F67192-5689-3513-B8EC-93CE47040FA8}"/>
              </a:ext>
            </a:extLst>
          </p:cNvPr>
          <p:cNvCxnSpPr/>
          <p:nvPr/>
        </p:nvCxnSpPr>
        <p:spPr>
          <a:xfrm flipH="1">
            <a:off x="2255520" y="1899920"/>
            <a:ext cx="325120" cy="12496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A1D130-9D07-FE54-6DC5-6E0707AB66E6}"/>
              </a:ext>
            </a:extLst>
          </p:cNvPr>
          <p:cNvCxnSpPr/>
          <p:nvPr/>
        </p:nvCxnSpPr>
        <p:spPr>
          <a:xfrm flipH="1">
            <a:off x="2255520" y="3149600"/>
            <a:ext cx="2418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A46EDA-B7AB-7826-61B3-A7117D0BB9F1}"/>
              </a:ext>
            </a:extLst>
          </p:cNvPr>
          <p:cNvCxnSpPr/>
          <p:nvPr/>
        </p:nvCxnSpPr>
        <p:spPr>
          <a:xfrm>
            <a:off x="5476240" y="1899920"/>
            <a:ext cx="843280" cy="152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8FB3AA-D0FE-C266-9E0A-18EBF0ECF9F7}"/>
              </a:ext>
            </a:extLst>
          </p:cNvPr>
          <p:cNvCxnSpPr/>
          <p:nvPr/>
        </p:nvCxnSpPr>
        <p:spPr>
          <a:xfrm flipH="1" flipV="1">
            <a:off x="6309360" y="2021840"/>
            <a:ext cx="152400" cy="123952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25C0D8-3394-EDC4-68F2-766DC9E59408}"/>
              </a:ext>
            </a:extLst>
          </p:cNvPr>
          <p:cNvCxnSpPr/>
          <p:nvPr/>
        </p:nvCxnSpPr>
        <p:spPr>
          <a:xfrm>
            <a:off x="548640" y="21336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B7EC6FA-E17D-A04B-D85E-BD6F8AA2B697}"/>
              </a:ext>
            </a:extLst>
          </p:cNvPr>
          <p:cNvCxnSpPr/>
          <p:nvPr/>
        </p:nvCxnSpPr>
        <p:spPr>
          <a:xfrm flipH="1">
            <a:off x="1950720" y="3149600"/>
            <a:ext cx="304800" cy="5588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3CA7CC-2A8E-F00E-6F82-C5D7E031B473}"/>
              </a:ext>
            </a:extLst>
          </p:cNvPr>
          <p:cNvCxnSpPr/>
          <p:nvPr/>
        </p:nvCxnSpPr>
        <p:spPr>
          <a:xfrm flipH="1">
            <a:off x="6096000" y="3261360"/>
            <a:ext cx="365760" cy="62992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FB0FE7-09C2-D40F-569E-389E80969C98}"/>
              </a:ext>
            </a:extLst>
          </p:cNvPr>
          <p:cNvCxnSpPr/>
          <p:nvPr/>
        </p:nvCxnSpPr>
        <p:spPr>
          <a:xfrm>
            <a:off x="1950720" y="3708400"/>
            <a:ext cx="4145280" cy="1625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BCFE624-7B12-825D-E3CD-BE6765DAB878}"/>
              </a:ext>
            </a:extLst>
          </p:cNvPr>
          <p:cNvSpPr txBox="1"/>
          <p:nvPr/>
        </p:nvSpPr>
        <p:spPr>
          <a:xfrm>
            <a:off x="2647665" y="2133600"/>
            <a:ext cx="24161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Phase 1 original reserve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8CDB18-C917-4F66-4831-94F7CD6B8233}"/>
              </a:ext>
            </a:extLst>
          </p:cNvPr>
          <p:cNvSpPr txBox="1"/>
          <p:nvPr/>
        </p:nvSpPr>
        <p:spPr>
          <a:xfrm>
            <a:off x="4822707" y="3195042"/>
            <a:ext cx="9108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Phase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7EF3CA-ED29-8D4E-54F8-4C7135A3D0A0}"/>
              </a:ext>
            </a:extLst>
          </p:cNvPr>
          <p:cNvSpPr txBox="1"/>
          <p:nvPr/>
        </p:nvSpPr>
        <p:spPr>
          <a:xfrm>
            <a:off x="3291840" y="538480"/>
            <a:ext cx="66918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In 2004 Humberside aggregates acquired a 104 Acre/ 42 ha extension</a:t>
            </a:r>
          </a:p>
        </p:txBody>
      </p:sp>
    </p:spTree>
    <p:extLst>
      <p:ext uri="{BB962C8B-B14F-4D97-AF65-F5344CB8AC3E}">
        <p14:creationId xmlns:p14="http://schemas.microsoft.com/office/powerpoint/2010/main" val="3383785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C7565-39C5-3DEF-C4B2-C9355723C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D376539F-A2AB-5A5F-FB26-067808CBD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79" y="-121920"/>
            <a:ext cx="12273280" cy="7620000"/>
          </a:xfr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99FEF631-3B13-B418-3401-D8F0AAA1C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388" y="290945"/>
            <a:ext cx="2037004" cy="6754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FD1569-CE4D-0B52-7700-C5620C70E1DE}"/>
              </a:ext>
            </a:extLst>
          </p:cNvPr>
          <p:cNvSpPr txBox="1"/>
          <p:nvPr/>
        </p:nvSpPr>
        <p:spPr>
          <a:xfrm>
            <a:off x="304800" y="1379220"/>
            <a:ext cx="34137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Dryham Ings water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BB0372-078B-CAA8-11CC-3BECAA1592A8}"/>
              </a:ext>
            </a:extLst>
          </p:cNvPr>
          <p:cNvSpPr txBox="1"/>
          <p:nvPr/>
        </p:nvSpPr>
        <p:spPr>
          <a:xfrm>
            <a:off x="5289300" y="4185920"/>
            <a:ext cx="7152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Cell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6AE769-275B-EDBA-DC72-91381E1D6098}"/>
              </a:ext>
            </a:extLst>
          </p:cNvPr>
          <p:cNvSpPr txBox="1"/>
          <p:nvPr/>
        </p:nvSpPr>
        <p:spPr>
          <a:xfrm>
            <a:off x="5289300" y="2130286"/>
            <a:ext cx="7072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Cell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2EA92D-CD4F-4483-D7D4-7F688F429B98}"/>
              </a:ext>
            </a:extLst>
          </p:cNvPr>
          <p:cNvSpPr txBox="1"/>
          <p:nvPr/>
        </p:nvSpPr>
        <p:spPr>
          <a:xfrm>
            <a:off x="5289300" y="442714"/>
            <a:ext cx="70564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Cell 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E6534E-DD1A-E451-7E02-A243E03A57AA}"/>
              </a:ext>
            </a:extLst>
          </p:cNvPr>
          <p:cNvSpPr txBox="1"/>
          <p:nvPr/>
        </p:nvSpPr>
        <p:spPr>
          <a:xfrm>
            <a:off x="9337040" y="2130286"/>
            <a:ext cx="10654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Reservoir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57C36F2-DB8E-B3F1-C339-E7A2CAEEE6EC}"/>
              </a:ext>
            </a:extLst>
          </p:cNvPr>
          <p:cNvSpPr/>
          <p:nvPr/>
        </p:nvSpPr>
        <p:spPr>
          <a:xfrm>
            <a:off x="6410960" y="1158240"/>
            <a:ext cx="325120" cy="369332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025F67C8-BA35-5394-2875-DF6474A8E306}"/>
              </a:ext>
            </a:extLst>
          </p:cNvPr>
          <p:cNvSpPr/>
          <p:nvPr/>
        </p:nvSpPr>
        <p:spPr>
          <a:xfrm>
            <a:off x="4846320" y="2661920"/>
            <a:ext cx="325120" cy="369332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206D9FF-3EA5-D529-1934-FD51F313A4F3}"/>
              </a:ext>
            </a:extLst>
          </p:cNvPr>
          <p:cNvSpPr/>
          <p:nvPr/>
        </p:nvSpPr>
        <p:spPr>
          <a:xfrm>
            <a:off x="2225040" y="5801360"/>
            <a:ext cx="345440" cy="623332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D79A344-6AC6-236A-F75C-585E8C08F08E}"/>
              </a:ext>
            </a:extLst>
          </p:cNvPr>
          <p:cNvSpPr/>
          <p:nvPr/>
        </p:nvSpPr>
        <p:spPr>
          <a:xfrm>
            <a:off x="10057084" y="5489694"/>
            <a:ext cx="345440" cy="623332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FABB561-AB60-AC75-D6D2-3FF2ABA3CB26}"/>
              </a:ext>
            </a:extLst>
          </p:cNvPr>
          <p:cNvSpPr/>
          <p:nvPr/>
        </p:nvSpPr>
        <p:spPr>
          <a:xfrm>
            <a:off x="9103360" y="3063240"/>
            <a:ext cx="325120" cy="369332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AE936290-349E-1C60-2A25-8D253B02531D}"/>
              </a:ext>
            </a:extLst>
          </p:cNvPr>
          <p:cNvSpPr/>
          <p:nvPr/>
        </p:nvSpPr>
        <p:spPr>
          <a:xfrm>
            <a:off x="8442960" y="2661920"/>
            <a:ext cx="568960" cy="254000"/>
          </a:xfrm>
          <a:prstGeom prst="lef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688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267E4-9DE7-E601-B45C-7BA754EC0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805BDB6-49D9-962B-CA26-06AE344179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945273"/>
              </p:ext>
            </p:extLst>
          </p:nvPr>
        </p:nvGraphicFramePr>
        <p:xfrm>
          <a:off x="-132080" y="-121512"/>
          <a:ext cx="12324080" cy="846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4224" imgH="8019837" progId="AcroExch.Document.7">
                  <p:embed/>
                </p:oleObj>
              </mc:Choice>
              <mc:Fallback>
                <p:oleObj name="Acrobat Document" r:id="rId2" imgW="11344224" imgH="8019837" progId="AcroExch.Document.7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CE29CB14-0AA8-4E4D-A107-C5F8C0CD50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2080" y="-121512"/>
                        <a:ext cx="12324080" cy="846296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4">
            <a:extLst>
              <a:ext uri="{FF2B5EF4-FFF2-40B4-BE49-F238E27FC236}">
                <a16:creationId xmlns:a16="http://schemas.microsoft.com/office/drawing/2014/main" id="{F2FC32B9-A44F-BCB7-F150-2615D46E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388" y="290945"/>
            <a:ext cx="2037004" cy="6754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7FD56-FA1E-1B39-B282-D16C1F240159}"/>
              </a:ext>
            </a:extLst>
          </p:cNvPr>
          <p:cNvCxnSpPr>
            <a:cxnSpLocks/>
          </p:cNvCxnSpPr>
          <p:nvPr/>
        </p:nvCxnSpPr>
        <p:spPr>
          <a:xfrm>
            <a:off x="2580640" y="1899920"/>
            <a:ext cx="289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8CE056-430C-AB00-484F-D181432C6B70}"/>
              </a:ext>
            </a:extLst>
          </p:cNvPr>
          <p:cNvCxnSpPr/>
          <p:nvPr/>
        </p:nvCxnSpPr>
        <p:spPr>
          <a:xfrm flipH="1">
            <a:off x="4673600" y="1899920"/>
            <a:ext cx="802640" cy="12496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6DA52E-4969-7AA4-7A3A-AC7A7F25CA6B}"/>
              </a:ext>
            </a:extLst>
          </p:cNvPr>
          <p:cNvCxnSpPr/>
          <p:nvPr/>
        </p:nvCxnSpPr>
        <p:spPr>
          <a:xfrm flipH="1">
            <a:off x="2255520" y="1899920"/>
            <a:ext cx="325120" cy="12496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720889-DE14-CDC6-2F28-2C744DB8D558}"/>
              </a:ext>
            </a:extLst>
          </p:cNvPr>
          <p:cNvCxnSpPr/>
          <p:nvPr/>
        </p:nvCxnSpPr>
        <p:spPr>
          <a:xfrm flipH="1">
            <a:off x="2255520" y="3149600"/>
            <a:ext cx="2418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7E8C43-E24B-6B34-99B1-69F111EA32D2}"/>
              </a:ext>
            </a:extLst>
          </p:cNvPr>
          <p:cNvCxnSpPr/>
          <p:nvPr/>
        </p:nvCxnSpPr>
        <p:spPr>
          <a:xfrm>
            <a:off x="5476240" y="1899920"/>
            <a:ext cx="843280" cy="152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A773FE-970F-55FB-C636-A9101BA04106}"/>
              </a:ext>
            </a:extLst>
          </p:cNvPr>
          <p:cNvCxnSpPr/>
          <p:nvPr/>
        </p:nvCxnSpPr>
        <p:spPr>
          <a:xfrm flipH="1" flipV="1">
            <a:off x="6309360" y="2021840"/>
            <a:ext cx="152400" cy="123952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79F5545-E70F-DF17-F139-3B9284D5234B}"/>
              </a:ext>
            </a:extLst>
          </p:cNvPr>
          <p:cNvCxnSpPr/>
          <p:nvPr/>
        </p:nvCxnSpPr>
        <p:spPr>
          <a:xfrm>
            <a:off x="548640" y="21336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330012-1B84-26C8-1D1A-2FE4B0F80765}"/>
              </a:ext>
            </a:extLst>
          </p:cNvPr>
          <p:cNvCxnSpPr/>
          <p:nvPr/>
        </p:nvCxnSpPr>
        <p:spPr>
          <a:xfrm flipH="1">
            <a:off x="1950720" y="3149600"/>
            <a:ext cx="304800" cy="5588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B9C6F5-A3EE-B43B-6428-EC798FD9DDBD}"/>
              </a:ext>
            </a:extLst>
          </p:cNvPr>
          <p:cNvCxnSpPr/>
          <p:nvPr/>
        </p:nvCxnSpPr>
        <p:spPr>
          <a:xfrm flipH="1">
            <a:off x="6096000" y="3261360"/>
            <a:ext cx="365760" cy="62992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3CAA59-F51A-B465-3A09-85980AAA5F21}"/>
              </a:ext>
            </a:extLst>
          </p:cNvPr>
          <p:cNvCxnSpPr/>
          <p:nvPr/>
        </p:nvCxnSpPr>
        <p:spPr>
          <a:xfrm>
            <a:off x="1950720" y="3708400"/>
            <a:ext cx="4145280" cy="1625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F3D854E-47C6-97F8-5023-20891D89250B}"/>
              </a:ext>
            </a:extLst>
          </p:cNvPr>
          <p:cNvSpPr txBox="1"/>
          <p:nvPr/>
        </p:nvSpPr>
        <p:spPr>
          <a:xfrm>
            <a:off x="2647665" y="2133600"/>
            <a:ext cx="24161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Phase 1 original reserve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B5F367-FF1B-DB7D-C2D4-11A04037B795}"/>
              </a:ext>
            </a:extLst>
          </p:cNvPr>
          <p:cNvSpPr txBox="1"/>
          <p:nvPr/>
        </p:nvSpPr>
        <p:spPr>
          <a:xfrm>
            <a:off x="4822707" y="3195042"/>
            <a:ext cx="9108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Phase 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CBF682-C565-5210-DDED-B47FCFBF55E6}"/>
              </a:ext>
            </a:extLst>
          </p:cNvPr>
          <p:cNvCxnSpPr/>
          <p:nvPr/>
        </p:nvCxnSpPr>
        <p:spPr>
          <a:xfrm flipV="1">
            <a:off x="6461760" y="3149600"/>
            <a:ext cx="1554480" cy="11176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FD0B82-7EAA-21ED-F0B5-20BA4FFC4F98}"/>
              </a:ext>
            </a:extLst>
          </p:cNvPr>
          <p:cNvCxnSpPr/>
          <p:nvPr/>
        </p:nvCxnSpPr>
        <p:spPr>
          <a:xfrm flipH="1">
            <a:off x="1005840" y="3708400"/>
            <a:ext cx="944880" cy="161544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E3DDB7-8642-EBC5-915D-636C4E38D704}"/>
              </a:ext>
            </a:extLst>
          </p:cNvPr>
          <p:cNvCxnSpPr/>
          <p:nvPr/>
        </p:nvCxnSpPr>
        <p:spPr>
          <a:xfrm>
            <a:off x="8016240" y="3149600"/>
            <a:ext cx="690880" cy="84328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E25E8D-6C1F-8B05-6944-C7F1766244B1}"/>
              </a:ext>
            </a:extLst>
          </p:cNvPr>
          <p:cNvCxnSpPr/>
          <p:nvPr/>
        </p:nvCxnSpPr>
        <p:spPr>
          <a:xfrm>
            <a:off x="1005840" y="5323840"/>
            <a:ext cx="1464552" cy="8128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FB50C0-40E9-270D-8FA9-B8B86F0B7E6A}"/>
              </a:ext>
            </a:extLst>
          </p:cNvPr>
          <p:cNvCxnSpPr/>
          <p:nvPr/>
        </p:nvCxnSpPr>
        <p:spPr>
          <a:xfrm>
            <a:off x="8328733" y="3992880"/>
            <a:ext cx="378387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A7F2E7-6BAC-7A41-B56E-E365173E34CB}"/>
              </a:ext>
            </a:extLst>
          </p:cNvPr>
          <p:cNvCxnSpPr/>
          <p:nvPr/>
        </p:nvCxnSpPr>
        <p:spPr>
          <a:xfrm flipH="1" flipV="1">
            <a:off x="8328733" y="3992880"/>
            <a:ext cx="124387" cy="32512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9ACD22-9491-0743-80AC-201E4C6286B6}"/>
              </a:ext>
            </a:extLst>
          </p:cNvPr>
          <p:cNvCxnSpPr/>
          <p:nvPr/>
        </p:nvCxnSpPr>
        <p:spPr>
          <a:xfrm flipH="1">
            <a:off x="2470392" y="5110480"/>
            <a:ext cx="293128" cy="29464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CF8923-A344-8DF7-C139-550538A862E4}"/>
              </a:ext>
            </a:extLst>
          </p:cNvPr>
          <p:cNvCxnSpPr>
            <a:cxnSpLocks/>
          </p:cNvCxnSpPr>
          <p:nvPr/>
        </p:nvCxnSpPr>
        <p:spPr>
          <a:xfrm flipH="1" flipV="1">
            <a:off x="2753360" y="5120640"/>
            <a:ext cx="1442720" cy="13208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19F6B4-E847-924B-EAF5-48110273F9F4}"/>
              </a:ext>
            </a:extLst>
          </p:cNvPr>
          <p:cNvCxnSpPr/>
          <p:nvPr/>
        </p:nvCxnSpPr>
        <p:spPr>
          <a:xfrm flipH="1">
            <a:off x="8453120" y="4318000"/>
            <a:ext cx="34544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D1F6659-FD5F-1B1F-4848-BC698C3A9F83}"/>
              </a:ext>
            </a:extLst>
          </p:cNvPr>
          <p:cNvCxnSpPr/>
          <p:nvPr/>
        </p:nvCxnSpPr>
        <p:spPr>
          <a:xfrm flipV="1">
            <a:off x="3982720" y="5252720"/>
            <a:ext cx="213360" cy="107696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145D2C8-CEA7-C9C4-1B0B-40ED27F22865}"/>
              </a:ext>
            </a:extLst>
          </p:cNvPr>
          <p:cNvCxnSpPr/>
          <p:nvPr/>
        </p:nvCxnSpPr>
        <p:spPr>
          <a:xfrm flipH="1">
            <a:off x="3972560" y="6309360"/>
            <a:ext cx="348488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6EA83BA-40A8-0A3D-5FD0-85ABAD33AEA7}"/>
              </a:ext>
            </a:extLst>
          </p:cNvPr>
          <p:cNvCxnSpPr/>
          <p:nvPr/>
        </p:nvCxnSpPr>
        <p:spPr>
          <a:xfrm>
            <a:off x="7162800" y="5110480"/>
            <a:ext cx="294640" cy="121920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CF7CDB3-D99F-9B68-3EF1-A9B1460A7AB7}"/>
              </a:ext>
            </a:extLst>
          </p:cNvPr>
          <p:cNvCxnSpPr/>
          <p:nvPr/>
        </p:nvCxnSpPr>
        <p:spPr>
          <a:xfrm flipH="1" flipV="1">
            <a:off x="7213600" y="5110480"/>
            <a:ext cx="1930400" cy="21336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7D9361B-EA0D-F633-A233-9428BD81E33D}"/>
              </a:ext>
            </a:extLst>
          </p:cNvPr>
          <p:cNvCxnSpPr/>
          <p:nvPr/>
        </p:nvCxnSpPr>
        <p:spPr>
          <a:xfrm>
            <a:off x="8798560" y="4318000"/>
            <a:ext cx="345440" cy="100584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9F23729-B3C0-4141-681B-B35465DF599F}"/>
              </a:ext>
            </a:extLst>
          </p:cNvPr>
          <p:cNvSpPr txBox="1"/>
          <p:nvPr/>
        </p:nvSpPr>
        <p:spPr>
          <a:xfrm>
            <a:off x="4944376" y="4600694"/>
            <a:ext cx="20411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Phase 3 South West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A62D114-761F-61E1-5F70-7907987C9FF6}"/>
              </a:ext>
            </a:extLst>
          </p:cNvPr>
          <p:cNvSpPr txBox="1"/>
          <p:nvPr/>
        </p:nvSpPr>
        <p:spPr>
          <a:xfrm>
            <a:off x="1738116" y="4436348"/>
            <a:ext cx="20427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Phase 3 North West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D4B2C-B63F-46CD-A08F-7D72B20F01ED}"/>
              </a:ext>
            </a:extLst>
          </p:cNvPr>
          <p:cNvSpPr txBox="1"/>
          <p:nvPr/>
        </p:nvSpPr>
        <p:spPr>
          <a:xfrm>
            <a:off x="3261360" y="802640"/>
            <a:ext cx="33968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140 acre/ 57 ha phase 3 extension</a:t>
            </a:r>
          </a:p>
        </p:txBody>
      </p:sp>
    </p:spTree>
    <p:extLst>
      <p:ext uri="{BB962C8B-B14F-4D97-AF65-F5344CB8AC3E}">
        <p14:creationId xmlns:p14="http://schemas.microsoft.com/office/powerpoint/2010/main" val="3978479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1724F-C70A-9E7D-49E9-F870B415D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C7180F48-63A6-13EA-A5D5-4E07F8B53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83044"/>
            <a:ext cx="12395200" cy="8265926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75645C91-4C37-E2AD-6FDD-ED53C9861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388" y="290945"/>
            <a:ext cx="2037004" cy="67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6D5540-5F12-4252-E91A-14DC6CDBFB6D}"/>
              </a:ext>
            </a:extLst>
          </p:cNvPr>
          <p:cNvSpPr txBox="1"/>
          <p:nvPr/>
        </p:nvSpPr>
        <p:spPr>
          <a:xfrm>
            <a:off x="3454400" y="443984"/>
            <a:ext cx="59971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In 2015 Humberside aggregates start restoration of West Holm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A7E7B-BC6D-D1C9-8C5E-644368266847}"/>
              </a:ext>
            </a:extLst>
          </p:cNvPr>
          <p:cNvSpPr txBox="1"/>
          <p:nvPr/>
        </p:nvSpPr>
        <p:spPr>
          <a:xfrm>
            <a:off x="2133600" y="1625600"/>
            <a:ext cx="12171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West Holm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AD54F5-93F7-165F-627A-AB4826301662}"/>
              </a:ext>
            </a:extLst>
          </p:cNvPr>
          <p:cNvSpPr txBox="1"/>
          <p:nvPr/>
        </p:nvSpPr>
        <p:spPr>
          <a:xfrm>
            <a:off x="5740400" y="1625600"/>
            <a:ext cx="11240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East Holm</a:t>
            </a:r>
          </a:p>
        </p:txBody>
      </p:sp>
    </p:spTree>
    <p:extLst>
      <p:ext uri="{BB962C8B-B14F-4D97-AF65-F5344CB8AC3E}">
        <p14:creationId xmlns:p14="http://schemas.microsoft.com/office/powerpoint/2010/main" val="1945160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4829A-0120-6674-39DA-027DF4709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40FA0FDA-186C-0A75-C68B-2D405AAE67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912371"/>
              </p:ext>
            </p:extLst>
          </p:nvPr>
        </p:nvGraphicFramePr>
        <p:xfrm>
          <a:off x="-132080" y="-99741"/>
          <a:ext cx="12324080" cy="846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4224" imgH="8019837" progId="AcroExch.Document.7">
                  <p:embed/>
                </p:oleObj>
              </mc:Choice>
              <mc:Fallback>
                <p:oleObj name="Acrobat Document" r:id="rId2" imgW="11344224" imgH="8019837" progId="AcroExch.Document.7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E805BDB6-49D9-962B-CA26-06AE344179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2080" y="-99741"/>
                        <a:ext cx="12324080" cy="846296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4">
            <a:extLst>
              <a:ext uri="{FF2B5EF4-FFF2-40B4-BE49-F238E27FC236}">
                <a16:creationId xmlns:a16="http://schemas.microsoft.com/office/drawing/2014/main" id="{F68411AF-D771-5975-D79A-14E1149A3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388" y="290945"/>
            <a:ext cx="2037004" cy="6754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FE2ED3-4363-9822-6643-6E57B96CB7F1}"/>
              </a:ext>
            </a:extLst>
          </p:cNvPr>
          <p:cNvCxnSpPr>
            <a:cxnSpLocks/>
          </p:cNvCxnSpPr>
          <p:nvPr/>
        </p:nvCxnSpPr>
        <p:spPr>
          <a:xfrm>
            <a:off x="2580640" y="1899920"/>
            <a:ext cx="289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9A0FDD-CF03-B57D-D7A4-92E45AD51B2D}"/>
              </a:ext>
            </a:extLst>
          </p:cNvPr>
          <p:cNvCxnSpPr/>
          <p:nvPr/>
        </p:nvCxnSpPr>
        <p:spPr>
          <a:xfrm flipH="1">
            <a:off x="4673600" y="1899920"/>
            <a:ext cx="802640" cy="12496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99BC0E-D048-7A70-B51B-1DE036EB5D44}"/>
              </a:ext>
            </a:extLst>
          </p:cNvPr>
          <p:cNvCxnSpPr/>
          <p:nvPr/>
        </p:nvCxnSpPr>
        <p:spPr>
          <a:xfrm flipH="1">
            <a:off x="2255520" y="1899920"/>
            <a:ext cx="325120" cy="12496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404A54-4889-62B2-10E8-09968B5AB687}"/>
              </a:ext>
            </a:extLst>
          </p:cNvPr>
          <p:cNvCxnSpPr/>
          <p:nvPr/>
        </p:nvCxnSpPr>
        <p:spPr>
          <a:xfrm flipH="1">
            <a:off x="2255520" y="3149600"/>
            <a:ext cx="2418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A15CE6-BFD2-7790-7087-B1236CA0C99E}"/>
              </a:ext>
            </a:extLst>
          </p:cNvPr>
          <p:cNvCxnSpPr/>
          <p:nvPr/>
        </p:nvCxnSpPr>
        <p:spPr>
          <a:xfrm>
            <a:off x="5476240" y="1899920"/>
            <a:ext cx="843280" cy="152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FAE2E5-1680-3AD4-EE2D-A238D6CBF673}"/>
              </a:ext>
            </a:extLst>
          </p:cNvPr>
          <p:cNvCxnSpPr/>
          <p:nvPr/>
        </p:nvCxnSpPr>
        <p:spPr>
          <a:xfrm flipH="1" flipV="1">
            <a:off x="6309360" y="2021840"/>
            <a:ext cx="152400" cy="123952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0D44CB-860C-2154-70B2-146DF11986F3}"/>
              </a:ext>
            </a:extLst>
          </p:cNvPr>
          <p:cNvCxnSpPr/>
          <p:nvPr/>
        </p:nvCxnSpPr>
        <p:spPr>
          <a:xfrm>
            <a:off x="548640" y="21336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F8F0C5B-BB6E-37EA-57F2-5C11C7E6B617}"/>
              </a:ext>
            </a:extLst>
          </p:cNvPr>
          <p:cNvCxnSpPr/>
          <p:nvPr/>
        </p:nvCxnSpPr>
        <p:spPr>
          <a:xfrm flipH="1">
            <a:off x="1950720" y="3149600"/>
            <a:ext cx="304800" cy="5588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7630067-77D5-0737-6AC8-F8AD036D7311}"/>
              </a:ext>
            </a:extLst>
          </p:cNvPr>
          <p:cNvCxnSpPr/>
          <p:nvPr/>
        </p:nvCxnSpPr>
        <p:spPr>
          <a:xfrm flipH="1">
            <a:off x="6096000" y="3261360"/>
            <a:ext cx="365760" cy="62992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639177-89D6-8E0C-2EB0-1561C6D45484}"/>
              </a:ext>
            </a:extLst>
          </p:cNvPr>
          <p:cNvCxnSpPr/>
          <p:nvPr/>
        </p:nvCxnSpPr>
        <p:spPr>
          <a:xfrm>
            <a:off x="1950720" y="3708400"/>
            <a:ext cx="4145280" cy="1625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B8F6098-1002-4A20-9643-A952DCCC3C6A}"/>
              </a:ext>
            </a:extLst>
          </p:cNvPr>
          <p:cNvSpPr txBox="1"/>
          <p:nvPr/>
        </p:nvSpPr>
        <p:spPr>
          <a:xfrm>
            <a:off x="2647665" y="2133600"/>
            <a:ext cx="24161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Phase 1 original reserve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CEDB81-9CB2-5B25-DA9B-083B149FF775}"/>
              </a:ext>
            </a:extLst>
          </p:cNvPr>
          <p:cNvSpPr txBox="1"/>
          <p:nvPr/>
        </p:nvSpPr>
        <p:spPr>
          <a:xfrm>
            <a:off x="4822707" y="3195042"/>
            <a:ext cx="9108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Phase 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8686BA-28B2-F1BA-EF90-932CE2A94838}"/>
              </a:ext>
            </a:extLst>
          </p:cNvPr>
          <p:cNvCxnSpPr/>
          <p:nvPr/>
        </p:nvCxnSpPr>
        <p:spPr>
          <a:xfrm flipV="1">
            <a:off x="6461760" y="3149600"/>
            <a:ext cx="1554480" cy="11176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E80659-D572-980B-4747-26D421B26E74}"/>
              </a:ext>
            </a:extLst>
          </p:cNvPr>
          <p:cNvCxnSpPr/>
          <p:nvPr/>
        </p:nvCxnSpPr>
        <p:spPr>
          <a:xfrm flipH="1">
            <a:off x="1005840" y="3708400"/>
            <a:ext cx="944880" cy="161544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82187B-3609-2B15-5E60-7B44D3A671BA}"/>
              </a:ext>
            </a:extLst>
          </p:cNvPr>
          <p:cNvCxnSpPr/>
          <p:nvPr/>
        </p:nvCxnSpPr>
        <p:spPr>
          <a:xfrm>
            <a:off x="8016240" y="3149600"/>
            <a:ext cx="690880" cy="84328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BA9B49-C192-2F66-3589-5752AE0DE785}"/>
              </a:ext>
            </a:extLst>
          </p:cNvPr>
          <p:cNvCxnSpPr/>
          <p:nvPr/>
        </p:nvCxnSpPr>
        <p:spPr>
          <a:xfrm>
            <a:off x="1005840" y="5323840"/>
            <a:ext cx="1464552" cy="8128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C69B1E-7C97-965F-7875-B0CC15736883}"/>
              </a:ext>
            </a:extLst>
          </p:cNvPr>
          <p:cNvCxnSpPr/>
          <p:nvPr/>
        </p:nvCxnSpPr>
        <p:spPr>
          <a:xfrm>
            <a:off x="8328733" y="3992880"/>
            <a:ext cx="378387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4FCB88-0F48-A356-8DE3-445664D3CE50}"/>
              </a:ext>
            </a:extLst>
          </p:cNvPr>
          <p:cNvCxnSpPr/>
          <p:nvPr/>
        </p:nvCxnSpPr>
        <p:spPr>
          <a:xfrm flipH="1" flipV="1">
            <a:off x="8328733" y="3992880"/>
            <a:ext cx="124387" cy="32512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591624E-E68E-49A5-0C0A-291AF6BD1910}"/>
              </a:ext>
            </a:extLst>
          </p:cNvPr>
          <p:cNvCxnSpPr/>
          <p:nvPr/>
        </p:nvCxnSpPr>
        <p:spPr>
          <a:xfrm flipH="1">
            <a:off x="2470392" y="5110480"/>
            <a:ext cx="293128" cy="29464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BCE08C-AB1A-5A26-CA4A-8E6B1A605297}"/>
              </a:ext>
            </a:extLst>
          </p:cNvPr>
          <p:cNvCxnSpPr>
            <a:cxnSpLocks/>
          </p:cNvCxnSpPr>
          <p:nvPr/>
        </p:nvCxnSpPr>
        <p:spPr>
          <a:xfrm flipH="1" flipV="1">
            <a:off x="2753360" y="5120640"/>
            <a:ext cx="1442720" cy="13208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F6761A4-F3C1-55F1-AB2D-AABBAE33D953}"/>
              </a:ext>
            </a:extLst>
          </p:cNvPr>
          <p:cNvCxnSpPr/>
          <p:nvPr/>
        </p:nvCxnSpPr>
        <p:spPr>
          <a:xfrm flipH="1">
            <a:off x="8453120" y="4318000"/>
            <a:ext cx="34544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1B46DBC-D967-C729-1CEB-71B7234A0F3C}"/>
              </a:ext>
            </a:extLst>
          </p:cNvPr>
          <p:cNvCxnSpPr/>
          <p:nvPr/>
        </p:nvCxnSpPr>
        <p:spPr>
          <a:xfrm flipV="1">
            <a:off x="3982720" y="5252720"/>
            <a:ext cx="213360" cy="107696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4527258-12A1-54D8-BAB0-53F7480F0D2B}"/>
              </a:ext>
            </a:extLst>
          </p:cNvPr>
          <p:cNvCxnSpPr/>
          <p:nvPr/>
        </p:nvCxnSpPr>
        <p:spPr>
          <a:xfrm flipH="1">
            <a:off x="3972560" y="6309360"/>
            <a:ext cx="348488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EF7ED4E-EE12-3A24-9190-C22F6201F470}"/>
              </a:ext>
            </a:extLst>
          </p:cNvPr>
          <p:cNvCxnSpPr/>
          <p:nvPr/>
        </p:nvCxnSpPr>
        <p:spPr>
          <a:xfrm>
            <a:off x="7162800" y="5110480"/>
            <a:ext cx="294640" cy="121920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3E214BF-D946-FC94-12CB-BB8B7772555B}"/>
              </a:ext>
            </a:extLst>
          </p:cNvPr>
          <p:cNvCxnSpPr/>
          <p:nvPr/>
        </p:nvCxnSpPr>
        <p:spPr>
          <a:xfrm flipH="1" flipV="1">
            <a:off x="7213600" y="5110480"/>
            <a:ext cx="1930400" cy="21336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B846787-06D2-D98D-04D5-82B997D96D1A}"/>
              </a:ext>
            </a:extLst>
          </p:cNvPr>
          <p:cNvCxnSpPr/>
          <p:nvPr/>
        </p:nvCxnSpPr>
        <p:spPr>
          <a:xfrm>
            <a:off x="8798560" y="4318000"/>
            <a:ext cx="345440" cy="100584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37545E6-73BA-AD4D-5223-C1393B860477}"/>
              </a:ext>
            </a:extLst>
          </p:cNvPr>
          <p:cNvSpPr txBox="1"/>
          <p:nvPr/>
        </p:nvSpPr>
        <p:spPr>
          <a:xfrm>
            <a:off x="4944376" y="4600694"/>
            <a:ext cx="20411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Phase 3 South West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146D91-A9B6-F75C-35EC-5EA902B37524}"/>
              </a:ext>
            </a:extLst>
          </p:cNvPr>
          <p:cNvSpPr txBox="1"/>
          <p:nvPr/>
        </p:nvSpPr>
        <p:spPr>
          <a:xfrm>
            <a:off x="1738116" y="4436348"/>
            <a:ext cx="20427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Phase 3 North West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D56DC-1DB7-DD5D-6A4A-F013DCFB73B3}"/>
              </a:ext>
            </a:extLst>
          </p:cNvPr>
          <p:cNvSpPr txBox="1"/>
          <p:nvPr/>
        </p:nvSpPr>
        <p:spPr>
          <a:xfrm>
            <a:off x="907790" y="1287641"/>
            <a:ext cx="80731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In August 2017 Breedon group completed the acquisition of Humberside Aggregates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07358D-2F7E-5E5C-CC0E-FE751E2AD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926" y="330961"/>
            <a:ext cx="2416111" cy="15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30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WT presentation_green" id="{34AABBA0-B949-46CB-A785-B4854880F903}" vid="{07F5BEC5-C311-4F57-8FFB-A43EF812DC6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YWT presentation_green</Template>
  <TotalTime>924</TotalTime>
  <Words>228</Words>
  <Application>Microsoft Office PowerPoint</Application>
  <PresentationFormat>Widescreen</PresentationFormat>
  <Paragraphs>50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Adelle Rg</vt:lpstr>
      <vt:lpstr>Arial</vt:lpstr>
      <vt:lpstr>Calibri</vt:lpstr>
      <vt:lpstr>Calibri Light</vt:lpstr>
      <vt:lpstr>Office Theme</vt:lpstr>
      <vt:lpstr>Acrobat Document</vt:lpstr>
      <vt:lpstr>PowerPoint Presentation</vt:lpstr>
      <vt:lpstr>  Reserve history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Yorkshire Wildlife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 Henderson</dc:creator>
  <cp:lastModifiedBy>Tony Martin</cp:lastModifiedBy>
  <cp:revision>40</cp:revision>
  <dcterms:created xsi:type="dcterms:W3CDTF">2021-03-15T14:37:41Z</dcterms:created>
  <dcterms:modified xsi:type="dcterms:W3CDTF">2025-11-12T15:59:55Z</dcterms:modified>
</cp:coreProperties>
</file>