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8" r:id="rId2"/>
    <p:sldId id="273" r:id="rId3"/>
    <p:sldId id="285" r:id="rId4"/>
    <p:sldId id="280" r:id="rId5"/>
    <p:sldId id="283" r:id="rId6"/>
    <p:sldId id="286" r:id="rId7"/>
    <p:sldId id="287" r:id="rId8"/>
  </p:sldIdLst>
  <p:sldSz cx="18288000" cy="10287000"/>
  <p:notesSz cx="6858000" cy="9144000"/>
  <p:embeddedFontLst>
    <p:embeddedFont>
      <p:font typeface="Canva Sa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870"/>
    <a:srgbClr val="F0EE9C"/>
    <a:srgbClr val="FFFF99"/>
    <a:srgbClr val="FFFFCC"/>
    <a:srgbClr val="9EC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18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362E0-9652-41D5-B44F-DE5881162D91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ABD6E-A2EC-4201-B554-CDD2F422F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794903" cy="10287000"/>
            <a:chOff x="0" y="0"/>
            <a:chExt cx="61589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5894" cy="812800"/>
            </a:xfrm>
            <a:custGeom>
              <a:avLst/>
              <a:gdLst/>
              <a:ahLst/>
              <a:cxnLst/>
              <a:rect l="l" t="t" r="r" b="b"/>
              <a:pathLst>
                <a:path w="615894" h="812800">
                  <a:moveTo>
                    <a:pt x="0" y="0"/>
                  </a:moveTo>
                  <a:lnTo>
                    <a:pt x="615894" y="0"/>
                  </a:lnTo>
                  <a:lnTo>
                    <a:pt x="615894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67449" r="-67449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794903" y="0"/>
            <a:ext cx="1327788" cy="10287000"/>
            <a:chOff x="0" y="0"/>
            <a:chExt cx="34970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9705" cy="2709333"/>
            </a:xfrm>
            <a:custGeom>
              <a:avLst/>
              <a:gdLst/>
              <a:ahLst/>
              <a:cxnLst/>
              <a:rect l="l" t="t" r="r" b="b"/>
              <a:pathLst>
                <a:path w="349705" h="2709333">
                  <a:moveTo>
                    <a:pt x="0" y="0"/>
                  </a:moveTo>
                  <a:lnTo>
                    <a:pt x="349705" y="0"/>
                  </a:lnTo>
                  <a:lnTo>
                    <a:pt x="34970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51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4970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172685" y="3542853"/>
            <a:ext cx="8104909" cy="2515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Humber Nature Partnership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351944" y="6515100"/>
            <a:ext cx="5746389" cy="2736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Introduction and strategic update</a:t>
            </a:r>
          </a:p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13</a:t>
            </a:r>
            <a:r>
              <a:rPr lang="en-US" sz="4800" b="1" baseline="30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th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 November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 2025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300678" y="500710"/>
            <a:ext cx="2533884" cy="2787273"/>
          </a:xfrm>
          <a:custGeom>
            <a:avLst/>
            <a:gdLst/>
            <a:ahLst/>
            <a:cxnLst/>
            <a:rect l="l" t="t" r="r" b="b"/>
            <a:pathLst>
              <a:path w="2533884" h="2787273">
                <a:moveTo>
                  <a:pt x="0" y="0"/>
                </a:moveTo>
                <a:lnTo>
                  <a:pt x="2533884" y="0"/>
                </a:lnTo>
                <a:lnTo>
                  <a:pt x="2533884" y="2787273"/>
                </a:lnTo>
                <a:lnTo>
                  <a:pt x="0" y="27872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23A00-0B64-83B6-83E8-DE01F62DA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3A872D0-5F68-3273-81BC-EA0ED77E0FBA}"/>
              </a:ext>
            </a:extLst>
          </p:cNvPr>
          <p:cNvGrpSpPr/>
          <p:nvPr/>
        </p:nvGrpSpPr>
        <p:grpSpPr>
          <a:xfrm>
            <a:off x="2733937" y="0"/>
            <a:ext cx="1327788" cy="10287000"/>
            <a:chOff x="0" y="0"/>
            <a:chExt cx="349705" cy="270933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2A43120-0455-6FC3-C234-9F64CF09E2CE}"/>
                </a:ext>
              </a:extLst>
            </p:cNvPr>
            <p:cNvSpPr/>
            <p:nvPr/>
          </p:nvSpPr>
          <p:spPr>
            <a:xfrm>
              <a:off x="0" y="0"/>
              <a:ext cx="349705" cy="2709333"/>
            </a:xfrm>
            <a:custGeom>
              <a:avLst/>
              <a:gdLst/>
              <a:ahLst/>
              <a:cxnLst/>
              <a:rect l="l" t="t" r="r" b="b"/>
              <a:pathLst>
                <a:path w="349705" h="2709333">
                  <a:moveTo>
                    <a:pt x="0" y="0"/>
                  </a:moveTo>
                  <a:lnTo>
                    <a:pt x="349705" y="0"/>
                  </a:lnTo>
                  <a:lnTo>
                    <a:pt x="34970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51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EF59256-19ED-84E8-541F-5D8F3D384074}"/>
                </a:ext>
              </a:extLst>
            </p:cNvPr>
            <p:cNvSpPr txBox="1"/>
            <p:nvPr/>
          </p:nvSpPr>
          <p:spPr>
            <a:xfrm>
              <a:off x="0" y="-47625"/>
              <a:ext cx="34970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0C4C9CE-C1C3-E0E6-1625-E6FA752AD369}"/>
              </a:ext>
            </a:extLst>
          </p:cNvPr>
          <p:cNvSpPr txBox="1"/>
          <p:nvPr/>
        </p:nvSpPr>
        <p:spPr>
          <a:xfrm>
            <a:off x="4760858" y="3771900"/>
            <a:ext cx="98298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Alexandra Hajok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A2E984F-D5BB-FBF5-6773-BB9FD0CC0862}"/>
              </a:ext>
            </a:extLst>
          </p:cNvPr>
          <p:cNvSpPr txBox="1"/>
          <p:nvPr/>
        </p:nvSpPr>
        <p:spPr>
          <a:xfrm>
            <a:off x="4837057" y="5753100"/>
            <a:ext cx="9677401" cy="834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alexandra.hajok@humbernature.co.uk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E1370D5-60C5-1D1A-3838-19901DC5C941}"/>
              </a:ext>
            </a:extLst>
          </p:cNvPr>
          <p:cNvSpPr/>
          <p:nvPr/>
        </p:nvSpPr>
        <p:spPr>
          <a:xfrm>
            <a:off x="15300678" y="500710"/>
            <a:ext cx="2533884" cy="2787273"/>
          </a:xfrm>
          <a:custGeom>
            <a:avLst/>
            <a:gdLst/>
            <a:ahLst/>
            <a:cxnLst/>
            <a:rect l="l" t="t" r="r" b="b"/>
            <a:pathLst>
              <a:path w="2533884" h="2787273">
                <a:moveTo>
                  <a:pt x="0" y="0"/>
                </a:moveTo>
                <a:lnTo>
                  <a:pt x="2533884" y="0"/>
                </a:lnTo>
                <a:lnTo>
                  <a:pt x="2533884" y="2787273"/>
                </a:lnTo>
                <a:lnTo>
                  <a:pt x="0" y="2787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A person in a graduation gown&#10;&#10;AI-generated content may be incorrect.">
            <a:extLst>
              <a:ext uri="{FF2B5EF4-FFF2-40B4-BE49-F238E27FC236}">
                <a16:creationId xmlns:a16="http://schemas.microsoft.com/office/drawing/2014/main" id="{DB7670D3-C7B8-4BA6-7B59-09740CAB5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" y="0"/>
            <a:ext cx="273933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8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449DE-F64F-86FD-B5B8-16E0AFE3E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A77F188-4D61-6F39-F88E-DC5EBD09549F}"/>
              </a:ext>
            </a:extLst>
          </p:cNvPr>
          <p:cNvGrpSpPr/>
          <p:nvPr/>
        </p:nvGrpSpPr>
        <p:grpSpPr>
          <a:xfrm>
            <a:off x="4648200" y="-18428"/>
            <a:ext cx="1327788" cy="10287000"/>
            <a:chOff x="0" y="0"/>
            <a:chExt cx="349705" cy="270933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ED3D81C-DC72-210B-C397-6CBF225630C6}"/>
                </a:ext>
              </a:extLst>
            </p:cNvPr>
            <p:cNvSpPr/>
            <p:nvPr/>
          </p:nvSpPr>
          <p:spPr>
            <a:xfrm>
              <a:off x="0" y="0"/>
              <a:ext cx="349705" cy="2709333"/>
            </a:xfrm>
            <a:custGeom>
              <a:avLst/>
              <a:gdLst/>
              <a:ahLst/>
              <a:cxnLst/>
              <a:rect l="l" t="t" r="r" b="b"/>
              <a:pathLst>
                <a:path w="349705" h="2709333">
                  <a:moveTo>
                    <a:pt x="0" y="0"/>
                  </a:moveTo>
                  <a:lnTo>
                    <a:pt x="349705" y="0"/>
                  </a:lnTo>
                  <a:lnTo>
                    <a:pt x="34970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516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902D09D-7C66-4E16-9C9E-EEF0F8823BFF}"/>
                </a:ext>
              </a:extLst>
            </p:cNvPr>
            <p:cNvSpPr txBox="1"/>
            <p:nvPr/>
          </p:nvSpPr>
          <p:spPr>
            <a:xfrm>
              <a:off x="0" y="-47625"/>
              <a:ext cx="34970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1E05683-4A60-F1C5-B3FA-7476AF8F7B94}"/>
              </a:ext>
            </a:extLst>
          </p:cNvPr>
          <p:cNvSpPr txBox="1"/>
          <p:nvPr/>
        </p:nvSpPr>
        <p:spPr>
          <a:xfrm>
            <a:off x="6400798" y="1138562"/>
            <a:ext cx="8104909" cy="151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Introducing HNP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C897716-FAE0-84CD-9A39-6EC0298EFF0B}"/>
              </a:ext>
            </a:extLst>
          </p:cNvPr>
          <p:cNvSpPr/>
          <p:nvPr/>
        </p:nvSpPr>
        <p:spPr>
          <a:xfrm>
            <a:off x="15240000" y="500710"/>
            <a:ext cx="2533884" cy="2787273"/>
          </a:xfrm>
          <a:custGeom>
            <a:avLst/>
            <a:gdLst/>
            <a:ahLst/>
            <a:cxnLst/>
            <a:rect l="l" t="t" r="r" b="b"/>
            <a:pathLst>
              <a:path w="2533884" h="2787273">
                <a:moveTo>
                  <a:pt x="0" y="0"/>
                </a:moveTo>
                <a:lnTo>
                  <a:pt x="2533884" y="0"/>
                </a:lnTo>
                <a:lnTo>
                  <a:pt x="2533884" y="2787273"/>
                </a:lnTo>
                <a:lnTo>
                  <a:pt x="0" y="2787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signpost with a tree in the background&#10;&#10;AI-generated content may be incorrect.">
            <a:extLst>
              <a:ext uri="{FF2B5EF4-FFF2-40B4-BE49-F238E27FC236}">
                <a16:creationId xmlns:a16="http://schemas.microsoft.com/office/drawing/2014/main" id="{29E25419-49E5-7E5C-6980-BCA1CD647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" y="0"/>
            <a:ext cx="4642757" cy="1026857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E77A5980-A344-B94F-3CAB-E0C2CF04D5A4}"/>
              </a:ext>
            </a:extLst>
          </p:cNvPr>
          <p:cNvSpPr txBox="1"/>
          <p:nvPr/>
        </p:nvSpPr>
        <p:spPr>
          <a:xfrm>
            <a:off x="6400799" y="3390900"/>
            <a:ext cx="8104909" cy="6531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How did we come to exist?</a:t>
            </a:r>
          </a:p>
          <a:p>
            <a:pPr marL="571500" marR="0" lvl="0" indent="-571500" algn="l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1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1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What we’re here to do</a:t>
            </a:r>
          </a:p>
          <a:p>
            <a:pPr marL="571500" marR="0" lvl="0" indent="-571500" algn="l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796D12A-93B6-B9B3-2ACD-E05D56C9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731" y="4966321"/>
            <a:ext cx="33147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74C46D3-6256-023E-F090-5D7525BCAF16}"/>
              </a:ext>
            </a:extLst>
          </p:cNvPr>
          <p:cNvGrpSpPr/>
          <p:nvPr/>
        </p:nvGrpSpPr>
        <p:grpSpPr>
          <a:xfrm>
            <a:off x="10202731" y="6512835"/>
            <a:ext cx="3314700" cy="1193700"/>
            <a:chOff x="9215438" y="4856796"/>
            <a:chExt cx="3314700" cy="11937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B66D5A-6D0F-CE62-7624-906FBEE283C1}"/>
                </a:ext>
              </a:extLst>
            </p:cNvPr>
            <p:cNvSpPr/>
            <p:nvPr/>
          </p:nvSpPr>
          <p:spPr>
            <a:xfrm>
              <a:off x="9215438" y="4856796"/>
              <a:ext cx="3314700" cy="1193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D674DB3C-4C07-1D46-B8C4-4575547A6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7888" y="4858333"/>
              <a:ext cx="220980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Freeform 4">
            <a:extLst>
              <a:ext uri="{FF2B5EF4-FFF2-40B4-BE49-F238E27FC236}">
                <a16:creationId xmlns:a16="http://schemas.microsoft.com/office/drawing/2014/main" id="{D9C1A290-EA4F-6FB7-3B77-A1CC94A9407C}"/>
              </a:ext>
            </a:extLst>
          </p:cNvPr>
          <p:cNvSpPr/>
          <p:nvPr/>
        </p:nvSpPr>
        <p:spPr>
          <a:xfrm>
            <a:off x="14782800" y="4966321"/>
            <a:ext cx="2487078" cy="2767979"/>
          </a:xfrm>
          <a:custGeom>
            <a:avLst/>
            <a:gdLst/>
            <a:ahLst/>
            <a:cxnLst/>
            <a:rect l="l" t="t" r="r" b="b"/>
            <a:pathLst>
              <a:path w="2268888" h="2495777">
                <a:moveTo>
                  <a:pt x="0" y="0"/>
                </a:moveTo>
                <a:lnTo>
                  <a:pt x="2268888" y="0"/>
                </a:lnTo>
                <a:lnTo>
                  <a:pt x="2268888" y="2495776"/>
                </a:lnTo>
                <a:lnTo>
                  <a:pt x="0" y="249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7CFF48-1E3A-FA76-5F2D-A2E5FEB41FBE}"/>
              </a:ext>
            </a:extLst>
          </p:cNvPr>
          <p:cNvGrpSpPr/>
          <p:nvPr/>
        </p:nvGrpSpPr>
        <p:grpSpPr>
          <a:xfrm>
            <a:off x="13637193" y="5694043"/>
            <a:ext cx="1064176" cy="1467468"/>
            <a:chOff x="12156756" y="3676032"/>
            <a:chExt cx="1064176" cy="1467468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136808DB-BFFB-6AA3-EF56-1CDB0361CEA2}"/>
                </a:ext>
              </a:extLst>
            </p:cNvPr>
            <p:cNvSpPr/>
            <p:nvPr/>
          </p:nvSpPr>
          <p:spPr>
            <a:xfrm>
              <a:off x="12156756" y="4660230"/>
              <a:ext cx="1064175" cy="483270"/>
            </a:xfrm>
            <a:prstGeom prst="rightArrow">
              <a:avLst/>
            </a:prstGeom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AE31327A-9945-B4DC-2942-8D596F9BE60B}"/>
                </a:ext>
              </a:extLst>
            </p:cNvPr>
            <p:cNvSpPr/>
            <p:nvPr/>
          </p:nvSpPr>
          <p:spPr>
            <a:xfrm>
              <a:off x="12156757" y="3676032"/>
              <a:ext cx="1064175" cy="483270"/>
            </a:xfrm>
            <a:prstGeom prst="rightArrow">
              <a:avLst/>
            </a:prstGeom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839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33E1CC-2963-51C6-ADA4-43AF052AD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A94DCF5B-05E6-BA54-60FC-E086E283D4FB}"/>
              </a:ext>
            </a:extLst>
          </p:cNvPr>
          <p:cNvSpPr txBox="1"/>
          <p:nvPr/>
        </p:nvSpPr>
        <p:spPr>
          <a:xfrm>
            <a:off x="14610735" y="4340501"/>
            <a:ext cx="3505200" cy="1783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Area of operation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143300E-D49F-BB9B-BCE8-96140F1F8F72}"/>
              </a:ext>
            </a:extLst>
          </p:cNvPr>
          <p:cNvSpPr/>
          <p:nvPr/>
        </p:nvSpPr>
        <p:spPr>
          <a:xfrm>
            <a:off x="15220716" y="495300"/>
            <a:ext cx="2533884" cy="2787273"/>
          </a:xfrm>
          <a:custGeom>
            <a:avLst/>
            <a:gdLst/>
            <a:ahLst/>
            <a:cxnLst/>
            <a:rect l="l" t="t" r="r" b="b"/>
            <a:pathLst>
              <a:path w="2533884" h="2787273">
                <a:moveTo>
                  <a:pt x="0" y="0"/>
                </a:moveTo>
                <a:lnTo>
                  <a:pt x="2533884" y="0"/>
                </a:lnTo>
                <a:lnTo>
                  <a:pt x="2533884" y="2787273"/>
                </a:lnTo>
                <a:lnTo>
                  <a:pt x="0" y="2787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697D342E-8E78-2C65-A0E3-54EDBEA9B025}"/>
              </a:ext>
            </a:extLst>
          </p:cNvPr>
          <p:cNvSpPr txBox="1"/>
          <p:nvPr/>
        </p:nvSpPr>
        <p:spPr>
          <a:xfrm>
            <a:off x="14782800" y="6743700"/>
            <a:ext cx="3306096" cy="1730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Humber Estuary EMS</a:t>
            </a:r>
          </a:p>
          <a:p>
            <a:pPr marL="0" marR="0" lvl="0" indent="0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1AA6ADCE-D998-7632-BF56-12AA46132CAC}"/>
              </a:ext>
            </a:extLst>
          </p:cNvPr>
          <p:cNvSpPr txBox="1"/>
          <p:nvPr/>
        </p:nvSpPr>
        <p:spPr>
          <a:xfrm>
            <a:off x="14782800" y="7583383"/>
            <a:ext cx="3306096" cy="1730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+  10km</a:t>
            </a:r>
          </a:p>
          <a:p>
            <a:pPr marL="0" marR="0" lvl="0" indent="0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4" name="Picture 3" descr="A map of a river&#10;&#10;AI-generated content may be incorrect.">
            <a:extLst>
              <a:ext uri="{FF2B5EF4-FFF2-40B4-BE49-F238E27FC236}">
                <a16:creationId xmlns:a16="http://schemas.microsoft.com/office/drawing/2014/main" id="{1692FCAD-1E49-64E2-CE79-5E558F594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4" y="190499"/>
            <a:ext cx="14050296" cy="9930339"/>
          </a:xfrm>
          <a:prstGeom prst="rect">
            <a:avLst/>
          </a:prstGeom>
        </p:spPr>
      </p:pic>
      <p:pic>
        <p:nvPicPr>
          <p:cNvPr id="7" name="Picture 6" descr="A map of a river&#10;&#10;AI-generated content may be incorrect.">
            <a:extLst>
              <a:ext uri="{FF2B5EF4-FFF2-40B4-BE49-F238E27FC236}">
                <a16:creationId xmlns:a16="http://schemas.microsoft.com/office/drawing/2014/main" id="{F9BED6DA-0771-3D3A-1553-DD0E89F4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4" y="204364"/>
            <a:ext cx="14050296" cy="99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011C0-0E43-3E65-64C3-4FF564011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1366184E-9C2D-2A0F-0AAF-E66A5E6AE7E0}"/>
              </a:ext>
            </a:extLst>
          </p:cNvPr>
          <p:cNvSpPr txBox="1"/>
          <p:nvPr/>
        </p:nvSpPr>
        <p:spPr>
          <a:xfrm>
            <a:off x="13944600" y="3848100"/>
            <a:ext cx="4191000" cy="553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500"/>
              </a:lnSpc>
              <a:defRPr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Humber Nature Partnership’s vision 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is for the Humber to be a rich and resilient environment </a:t>
            </a:r>
          </a:p>
          <a:p>
            <a:pPr lvl="0">
              <a:lnSpc>
                <a:spcPts val="5500"/>
              </a:lnSpc>
              <a:defRPr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in which nature and industry coexist in harmony, bringing benefits for wildlife, business and local communities.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9FAC563-85BE-9E7A-F21B-74C2D45959A6}"/>
              </a:ext>
            </a:extLst>
          </p:cNvPr>
          <p:cNvSpPr/>
          <p:nvPr/>
        </p:nvSpPr>
        <p:spPr>
          <a:xfrm>
            <a:off x="15240000" y="500710"/>
            <a:ext cx="2533884" cy="2787273"/>
          </a:xfrm>
          <a:custGeom>
            <a:avLst/>
            <a:gdLst/>
            <a:ahLst/>
            <a:cxnLst/>
            <a:rect l="l" t="t" r="r" b="b"/>
            <a:pathLst>
              <a:path w="2533884" h="2787273">
                <a:moveTo>
                  <a:pt x="0" y="0"/>
                </a:moveTo>
                <a:lnTo>
                  <a:pt x="2533884" y="0"/>
                </a:lnTo>
                <a:lnTo>
                  <a:pt x="2533884" y="2787273"/>
                </a:lnTo>
                <a:lnTo>
                  <a:pt x="0" y="2787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A view of a beach from a window&#10;&#10;AI-generated content may be incorrect.">
            <a:extLst>
              <a:ext uri="{FF2B5EF4-FFF2-40B4-BE49-F238E27FC236}">
                <a16:creationId xmlns:a16="http://schemas.microsoft.com/office/drawing/2014/main" id="{B6EC2869-0AE2-72AD-F3A6-4F4A98ADF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4DB40-DE18-0BDB-6F72-B6D0FEC32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761EA612-1966-CC64-3523-B1D2A2B78448}"/>
              </a:ext>
            </a:extLst>
          </p:cNvPr>
          <p:cNvSpPr/>
          <p:nvPr/>
        </p:nvSpPr>
        <p:spPr>
          <a:xfrm>
            <a:off x="15240000" y="527427"/>
            <a:ext cx="2533884" cy="2787273"/>
          </a:xfrm>
          <a:custGeom>
            <a:avLst/>
            <a:gdLst/>
            <a:ahLst/>
            <a:cxnLst/>
            <a:rect l="l" t="t" r="r" b="b"/>
            <a:pathLst>
              <a:path w="2533884" h="2787273">
                <a:moveTo>
                  <a:pt x="0" y="0"/>
                </a:moveTo>
                <a:lnTo>
                  <a:pt x="2533884" y="0"/>
                </a:lnTo>
                <a:lnTo>
                  <a:pt x="2533884" y="2787273"/>
                </a:lnTo>
                <a:lnTo>
                  <a:pt x="0" y="2787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C60CCC6-92A8-1AB0-F92F-BB1928F6154B}"/>
              </a:ext>
            </a:extLst>
          </p:cNvPr>
          <p:cNvSpPr txBox="1"/>
          <p:nvPr/>
        </p:nvSpPr>
        <p:spPr>
          <a:xfrm>
            <a:off x="1049593" y="952500"/>
            <a:ext cx="13273707" cy="1505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Our strategy framework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F48A2577-8F9A-02F1-E519-30A0A6DE3F5A}"/>
              </a:ext>
            </a:extLst>
          </p:cNvPr>
          <p:cNvSpPr txBox="1"/>
          <p:nvPr/>
        </p:nvSpPr>
        <p:spPr>
          <a:xfrm>
            <a:off x="990602" y="3162299"/>
            <a:ext cx="13482520" cy="100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Climate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 change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F66F2D2-F801-3A8C-39D4-29BDF399EDAF}"/>
              </a:ext>
            </a:extLst>
          </p:cNvPr>
          <p:cNvSpPr txBox="1"/>
          <p:nvPr/>
        </p:nvSpPr>
        <p:spPr>
          <a:xfrm>
            <a:off x="990601" y="4381499"/>
            <a:ext cx="13482521" cy="10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Government policy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B60517D-F6C1-A490-4F66-F8B85A16E315}"/>
              </a:ext>
            </a:extLst>
          </p:cNvPr>
          <p:cNvSpPr txBox="1"/>
          <p:nvPr/>
        </p:nvSpPr>
        <p:spPr>
          <a:xfrm>
            <a:off x="990600" y="5600702"/>
            <a:ext cx="3215309" cy="35780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An ecologically functioning estuary</a:t>
            </a:r>
          </a:p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B53CF39-35CB-6CA1-FE38-B5D348C9E565}"/>
              </a:ext>
            </a:extLst>
          </p:cNvPr>
          <p:cNvSpPr txBox="1"/>
          <p:nvPr/>
        </p:nvSpPr>
        <p:spPr>
          <a:xfrm>
            <a:off x="4399813" y="5600700"/>
            <a:ext cx="3215310" cy="35780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Nature and industry in harmony</a:t>
            </a:r>
          </a:p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D7CFF61-2E02-5400-B665-5725A21DDF86}"/>
              </a:ext>
            </a:extLst>
          </p:cNvPr>
          <p:cNvSpPr txBox="1"/>
          <p:nvPr/>
        </p:nvSpPr>
        <p:spPr>
          <a:xfrm>
            <a:off x="7828813" y="5600700"/>
            <a:ext cx="3215310" cy="35780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Investing in Natural</a:t>
            </a:r>
          </a:p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Capital</a:t>
            </a:r>
          </a:p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F3B7AC74-517F-0434-B638-EAEA9F04BECB}"/>
              </a:ext>
            </a:extLst>
          </p:cNvPr>
          <p:cNvSpPr txBox="1"/>
          <p:nvPr/>
        </p:nvSpPr>
        <p:spPr>
          <a:xfrm>
            <a:off x="11257813" y="5600700"/>
            <a:ext cx="3215310" cy="3591240"/>
          </a:xfrm>
          <a:prstGeom prst="rect">
            <a:avLst/>
          </a:prstGeom>
          <a:solidFill>
            <a:srgbClr val="F0EE9C"/>
          </a:solidFill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Partnerships across the estuary</a:t>
            </a:r>
          </a:p>
          <a:p>
            <a:pPr marR="0" lvl="0" algn="ctr" defTabSz="914400" rtl="0" eaLnBrk="1" fontAlgn="auto" latinLnBrk="0" hangingPunct="1">
              <a:lnSpc>
                <a:spcPts val="574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4789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D1CE6-21BC-5B72-9D58-FD75BF328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6B1A7EC-74C3-B853-D9A4-8CFEAF3F6C4F}"/>
              </a:ext>
            </a:extLst>
          </p:cNvPr>
          <p:cNvGrpSpPr/>
          <p:nvPr/>
        </p:nvGrpSpPr>
        <p:grpSpPr>
          <a:xfrm>
            <a:off x="0" y="0"/>
            <a:ext cx="7794903" cy="10287000"/>
            <a:chOff x="0" y="0"/>
            <a:chExt cx="615894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98F437-DBB8-ECB8-B4CB-039C9ECEFAAE}"/>
                </a:ext>
              </a:extLst>
            </p:cNvPr>
            <p:cNvSpPr/>
            <p:nvPr/>
          </p:nvSpPr>
          <p:spPr>
            <a:xfrm>
              <a:off x="0" y="0"/>
              <a:ext cx="615894" cy="812800"/>
            </a:xfrm>
            <a:custGeom>
              <a:avLst/>
              <a:gdLst/>
              <a:ahLst/>
              <a:cxnLst/>
              <a:rect l="l" t="t" r="r" b="b"/>
              <a:pathLst>
                <a:path w="615894" h="812800">
                  <a:moveTo>
                    <a:pt x="0" y="0"/>
                  </a:moveTo>
                  <a:lnTo>
                    <a:pt x="615894" y="0"/>
                  </a:lnTo>
                  <a:lnTo>
                    <a:pt x="615894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67449" r="-6744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7E09A9F-E098-BDDE-6FB0-7F082254FABC}"/>
              </a:ext>
            </a:extLst>
          </p:cNvPr>
          <p:cNvGrpSpPr/>
          <p:nvPr/>
        </p:nvGrpSpPr>
        <p:grpSpPr>
          <a:xfrm>
            <a:off x="7794903" y="0"/>
            <a:ext cx="1327788" cy="10287000"/>
            <a:chOff x="0" y="0"/>
            <a:chExt cx="349705" cy="270933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FCDDD7B-092D-BBC5-FF23-7636C637404E}"/>
                </a:ext>
              </a:extLst>
            </p:cNvPr>
            <p:cNvSpPr/>
            <p:nvPr/>
          </p:nvSpPr>
          <p:spPr>
            <a:xfrm>
              <a:off x="0" y="0"/>
              <a:ext cx="349705" cy="2709333"/>
            </a:xfrm>
            <a:custGeom>
              <a:avLst/>
              <a:gdLst/>
              <a:ahLst/>
              <a:cxnLst/>
              <a:rect l="l" t="t" r="r" b="b"/>
              <a:pathLst>
                <a:path w="349705" h="2709333">
                  <a:moveTo>
                    <a:pt x="0" y="0"/>
                  </a:moveTo>
                  <a:lnTo>
                    <a:pt x="349705" y="0"/>
                  </a:lnTo>
                  <a:lnTo>
                    <a:pt x="34970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516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FA63DE6-4C39-EFAE-2BA4-597284E5449F}"/>
                </a:ext>
              </a:extLst>
            </p:cNvPr>
            <p:cNvSpPr txBox="1"/>
            <p:nvPr/>
          </p:nvSpPr>
          <p:spPr>
            <a:xfrm>
              <a:off x="0" y="-47625"/>
              <a:ext cx="34970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0"/>
                </a:lnSpc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A86C1FC-5836-4A60-A80A-368B0EF4FF41}"/>
              </a:ext>
            </a:extLst>
          </p:cNvPr>
          <p:cNvSpPr txBox="1"/>
          <p:nvPr/>
        </p:nvSpPr>
        <p:spPr>
          <a:xfrm>
            <a:off x="10439400" y="4035504"/>
            <a:ext cx="696288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Thank you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EC770A9-531D-F0C7-484B-D2E6A9EAB80C}"/>
              </a:ext>
            </a:extLst>
          </p:cNvPr>
          <p:cNvSpPr/>
          <p:nvPr/>
        </p:nvSpPr>
        <p:spPr>
          <a:xfrm>
            <a:off x="15240000" y="527427"/>
            <a:ext cx="2533884" cy="2787273"/>
          </a:xfrm>
          <a:custGeom>
            <a:avLst/>
            <a:gdLst/>
            <a:ahLst/>
            <a:cxnLst/>
            <a:rect l="l" t="t" r="r" b="b"/>
            <a:pathLst>
              <a:path w="2533884" h="2787273">
                <a:moveTo>
                  <a:pt x="0" y="0"/>
                </a:moveTo>
                <a:lnTo>
                  <a:pt x="2533884" y="0"/>
                </a:lnTo>
                <a:lnTo>
                  <a:pt x="2533884" y="2787273"/>
                </a:lnTo>
                <a:lnTo>
                  <a:pt x="0" y="27872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F3419-7644-A5AA-0CC5-7F40A447565A}"/>
              </a:ext>
            </a:extLst>
          </p:cNvPr>
          <p:cNvSpPr txBox="1"/>
          <p:nvPr/>
        </p:nvSpPr>
        <p:spPr>
          <a:xfrm>
            <a:off x="10515600" y="5905500"/>
            <a:ext cx="70296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chemeClr val="bg1"/>
                </a:solidFill>
              </a:rPr>
              <a:t>Contact us: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chemeClr val="bg1"/>
                </a:solidFill>
              </a:rPr>
              <a:t>info@humbernature.co.uk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0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Aptos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Env. Man. Templates</dc:title>
  <dc:creator>Leah Young</dc:creator>
  <cp:lastModifiedBy>Alexandra Hajok</cp:lastModifiedBy>
  <cp:revision>22</cp:revision>
  <dcterms:created xsi:type="dcterms:W3CDTF">2006-08-16T00:00:00Z</dcterms:created>
  <dcterms:modified xsi:type="dcterms:W3CDTF">2025-11-12T12:37:57Z</dcterms:modified>
  <dc:identifier>DAGou5lFyXI</dc:identifier>
</cp:coreProperties>
</file>